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417" r:id="rId3"/>
    <p:sldId id="419" r:id="rId4"/>
    <p:sldId id="421" r:id="rId5"/>
    <p:sldId id="448" r:id="rId6"/>
    <p:sldId id="447" r:id="rId7"/>
    <p:sldId id="441" r:id="rId8"/>
    <p:sldId id="420" r:id="rId9"/>
    <p:sldId id="440" r:id="rId10"/>
    <p:sldId id="288" r:id="rId11"/>
    <p:sldId id="372" r:id="rId12"/>
    <p:sldId id="373" r:id="rId13"/>
    <p:sldId id="294" r:id="rId14"/>
    <p:sldId id="451" r:id="rId15"/>
    <p:sldId id="257" r:id="rId16"/>
    <p:sldId id="371" r:id="rId17"/>
    <p:sldId id="286" r:id="rId18"/>
    <p:sldId id="439" r:id="rId19"/>
    <p:sldId id="443" r:id="rId20"/>
    <p:sldId id="276" r:id="rId21"/>
    <p:sldId id="326" r:id="rId22"/>
    <p:sldId id="327" r:id="rId23"/>
    <p:sldId id="384" r:id="rId24"/>
    <p:sldId id="385" r:id="rId25"/>
    <p:sldId id="386" r:id="rId26"/>
    <p:sldId id="450" r:id="rId27"/>
    <p:sldId id="268" r:id="rId28"/>
    <p:sldId id="285" r:id="rId29"/>
    <p:sldId id="321" r:id="rId30"/>
    <p:sldId id="271" r:id="rId31"/>
    <p:sldId id="347" r:id="rId32"/>
    <p:sldId id="445" r:id="rId33"/>
    <p:sldId id="315" r:id="rId34"/>
    <p:sldId id="269" r:id="rId35"/>
    <p:sldId id="360" r:id="rId36"/>
    <p:sldId id="436" r:id="rId37"/>
  </p:sldIdLst>
  <p:sldSz cx="12192000" cy="6858000"/>
  <p:notesSz cx="9926638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bf0eda43f87a3d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191"/>
    <a:srgbClr val="4C9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27" autoAdjust="0"/>
    <p:restoredTop sz="91552" autoAdjust="0"/>
  </p:normalViewPr>
  <p:slideViewPr>
    <p:cSldViewPr snapToGrid="0">
      <p:cViewPr varScale="1">
        <p:scale>
          <a:sx n="106" d="100"/>
          <a:sy n="106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097EA-4E3D-460A-ADE2-CEDCFFD2A684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8862B-287A-4392-9579-F4E90BEF03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907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16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052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426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2021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1137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4970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54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1253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922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74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478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941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3789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640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9234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8752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5172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Gminny Program Rewitalizacji to ważny miejski dokument zawierający szczegółową diagnozę tzw. podobszarów rewitalizacji (gliwickich dzielnic: Baildona, Łabędy, Sikornik, Sośnica,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Szobiszowice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Śródmieście i Zatorze). Opisano w nim też cele, projekty oraz mechanizmy, które będą wdrażane, by poprawić jakość życia w mieście w lokalizacjach, które wymagają szczególnej troski i działań oraz szeroko pojętych zmian. </a:t>
            </a: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660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7784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1291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923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01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478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6901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5138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47046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4831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8476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95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4520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89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054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5196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261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94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F6B4A1-B34F-4B12-829C-CBCE2D94D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B71432F-8EFC-444F-A0B7-C1B4D8598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A2BBB6-1E8B-4522-86FB-EB5AE4629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606C71-CA39-4253-920D-F3FE07D1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AB9031-6AE2-48CE-B6F5-EF1D0014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593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80BD8E-014A-45DD-976F-B8042AD3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BF0E9B2-9609-4BA2-99A7-3953B5C54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D50E95-E2C7-4E18-B936-75D7E27D5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02B7FB-784F-4866-848C-B745105E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5031F5-1356-4C5D-A020-E21B9FA6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309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B045059-D57B-4AE9-BD93-4C74984689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636424F-7FE8-4FB7-9068-28F30179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E05575A-37AE-433E-B066-D3065BF0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736C16B-C31A-4F59-90BB-A036B55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FA4700-5785-4D1F-A3AF-E62DBEB7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816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5F434A-147C-4E81-9F0C-190D751A3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0F3834-7308-4205-9D48-E3B72AC7E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C109F7-015B-43DF-AD6F-8EBB56199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1BB5E1-AA81-4808-A0AA-B47E4B9E3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0EC12B-A834-4740-B6A7-411EA687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6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4FDE61-0D8D-405D-BE64-AB80C2221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2146F18-BAA1-476F-9B4D-EFA29A4F3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305DA7-2E30-4A80-8266-5EF09D301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608936-B2FE-4769-8037-1C5F35075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AD168A-5CE9-4421-B7D4-F9B8B2F8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1684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ADB033-892C-406D-8F34-1DFA3936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63BD63-B710-4CDE-8143-8BF35A342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B4631CB-E18F-421C-AC18-1B3733088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964E10-0DB0-4C4E-8096-43B7B9A3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E0B9FFC-1CD2-4462-888E-CA309D105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2B65CAD-55C0-495D-AABF-196ED033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59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79CEDA-290A-482C-AED5-CADB15164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A6EC17B-3FF3-40C1-97D9-F0620DC3D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FF117C4-2057-4AF2-AA3A-B8B819FF5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69A26F8-1AA1-40F9-A4FD-F7BC73DF9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A5D8CE4-5438-4C75-AAA3-659D461AC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FDDCFC6-AEF0-428A-A6A3-B1C45F848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7D714F0-7C21-45AF-BA55-1930C0F6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18CDAB7-DE1B-44DE-A14D-CF8696EA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156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915C04-AAD9-4E36-A079-2774D0D3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8B4182B-E251-46C7-96AF-5771134A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AEE1257-017F-4E60-9E5F-35010D75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4EB210-C97E-4860-81C1-BA88D3D2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81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B4C4067-3E1F-4438-9390-721407AA8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C484EDD-DDC7-4FEB-9BC0-8B64673F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BA3E18-20ED-48E7-9396-EAF5B5A60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752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26C34A-3E69-4178-8257-E69344D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062C14-DD32-43CA-AB0A-2DAB6CF53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E612138-E1ED-4618-9634-00B3015FF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ABEF456-D0EB-4E76-91A1-B46FBF3B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53D471-0529-4C3E-93C6-32A8C0AD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4A9B193-85CD-4505-B24D-7B428A8B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489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90CB05-2519-4F67-A68A-DB8BAD06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A07CED1-BDFB-4285-88A4-E6A3D4069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B1E0606-9098-4D16-BAE8-5ECF4D962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2F204D6-9608-45C0-8FD9-1001440A1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D74230-3DC4-4853-8D49-631A3299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F78704-2B44-4FC6-98E1-6C96205F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8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6419F02-1B9F-497A-98F8-8A3FE1AD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8E5264D-B0B4-4516-8A57-053139006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5620078-4B72-450C-BFAB-D83E31A34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41E42-FF14-463F-91DF-40F0BEE2F96E}" type="datetimeFigureOut">
              <a:rPr lang="pl-PL" smtClean="0"/>
              <a:t>04.02.2025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659B3F-A4E6-44A8-9E2C-32B783F24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612DD4A-8BED-48F9-96CF-B8C84603D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0FA00-1E06-4434-8D75-592D1B684A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437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jp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3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hyperlink" Target="https://decydujmyrazem.gliwice.pl/konsultacje-spoleczne/program_rewitalizacji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id="{1CA0F3EF-2172-46AA-9882-7F22441CF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873" t="38966"/>
          <a:stretch/>
        </p:blipFill>
        <p:spPr>
          <a:xfrm>
            <a:off x="0" y="0"/>
            <a:ext cx="10677378" cy="696911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8DAC426-8878-4FAA-9B63-4CC1F48F3E3F}"/>
              </a:ext>
            </a:extLst>
          </p:cNvPr>
          <p:cNvSpPr txBox="1"/>
          <p:nvPr/>
        </p:nvSpPr>
        <p:spPr>
          <a:xfrm>
            <a:off x="7244721" y="4536530"/>
            <a:ext cx="398115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INFORMACJA</a:t>
            </a:r>
          </a:p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Z PRACY PREZYDENT</a:t>
            </a:r>
          </a:p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MIASTA GLIWICE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DDA6D8A-30B0-46ED-BDDA-DB3A189C9C4B}"/>
              </a:ext>
            </a:extLst>
          </p:cNvPr>
          <p:cNvSpPr txBox="1"/>
          <p:nvPr/>
        </p:nvSpPr>
        <p:spPr>
          <a:xfrm>
            <a:off x="6222612" y="5925330"/>
            <a:ext cx="596939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134191"/>
                </a:solidFill>
                <a:latin typeface="Ubuntu" panose="020B0504030602030204" pitchFamily="34" charset="0"/>
              </a:rPr>
              <a:t>za okres od 19 grudnia 2024 r. do 6 lutego 2025 r.</a:t>
            </a:r>
          </a:p>
        </p:txBody>
      </p:sp>
    </p:spTree>
    <p:extLst>
      <p:ext uri="{BB962C8B-B14F-4D97-AF65-F5344CB8AC3E}">
        <p14:creationId xmlns:p14="http://schemas.microsoft.com/office/powerpoint/2010/main" val="1037795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FA1D6C7-2198-48A1-9321-C6C94F12F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421" y="1404414"/>
            <a:ext cx="7650351" cy="581036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27864B4-CAAD-489D-9DF5-F69BF264F9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20630" y="356782"/>
            <a:ext cx="12434961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324929" y="785091"/>
            <a:ext cx="5682343" cy="868217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402209" y="868835"/>
            <a:ext cx="5682343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Przebudujemy układ drogowy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458" y="2168028"/>
            <a:ext cx="4826726" cy="4370453"/>
          </a:xfrm>
        </p:spPr>
        <p:txBody>
          <a:bodyPr>
            <a:normAutofit fontScale="92500"/>
          </a:bodyPr>
          <a:lstStyle/>
          <a:p>
            <a:r>
              <a:rPr lang="pl-PL" dirty="0"/>
              <a:t>Rozrasta się nowe osiedle </a:t>
            </a:r>
            <a:br>
              <a:rPr lang="pl-PL" dirty="0"/>
            </a:br>
            <a:r>
              <a:rPr lang="pl-PL" dirty="0"/>
              <a:t>w rejonie ul. Zbożowej </a:t>
            </a:r>
            <a:br>
              <a:rPr lang="pl-PL" dirty="0"/>
            </a:br>
            <a:r>
              <a:rPr lang="pl-PL" dirty="0"/>
              <a:t>i Dworskiej. W związku z tym konieczna jest </a:t>
            </a:r>
            <a:r>
              <a:rPr lang="pl-PL" b="1" dirty="0">
                <a:solidFill>
                  <a:srgbClr val="4C9600"/>
                </a:solidFill>
              </a:rPr>
              <a:t>przebudowa okolicznego układu drogowego</a:t>
            </a:r>
            <a:r>
              <a:rPr lang="pl-PL" dirty="0"/>
              <a:t>, obejmującego również </a:t>
            </a:r>
            <a:br>
              <a:rPr lang="pl-PL" dirty="0"/>
            </a:br>
            <a:r>
              <a:rPr lang="pl-PL" dirty="0"/>
              <a:t>fragment DK nr 78, czyli </a:t>
            </a:r>
            <a:br>
              <a:rPr lang="pl-PL" dirty="0"/>
            </a:br>
            <a:r>
              <a:rPr lang="pl-PL" dirty="0"/>
              <a:t>al. Jana Nowaka-Jeziorańskiego. </a:t>
            </a:r>
          </a:p>
          <a:p>
            <a:r>
              <a:rPr lang="pl-PL" dirty="0"/>
              <a:t>Przetarg w tej sprawie został już ogłoszony, a jego rozstrzygnięcie powinno nastąpić 20 lutego. </a:t>
            </a:r>
          </a:p>
          <a:p>
            <a:endParaRPr lang="pl-PL" sz="2400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9398997" y="6399982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R. Neumann From the Sky/UM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43" y="415776"/>
            <a:ext cx="1506855" cy="1510729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90D34311-2B0F-4F74-9FCA-EB2D44DF246D}"/>
              </a:ext>
            </a:extLst>
          </p:cNvPr>
          <p:cNvSpPr/>
          <p:nvPr/>
        </p:nvSpPr>
        <p:spPr>
          <a:xfrm>
            <a:off x="-253773" y="6362718"/>
            <a:ext cx="2990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ZBM II TBS Gliwice / </a:t>
            </a:r>
            <a:r>
              <a:rPr lang="pl-PL" sz="1200" dirty="0" err="1">
                <a:solidFill>
                  <a:schemeClr val="bg1"/>
                </a:solidFill>
              </a:rPr>
              <a:t>Ekoinbud</a:t>
            </a:r>
            <a:r>
              <a:rPr lang="pl-PL" sz="1200" dirty="0">
                <a:solidFill>
                  <a:schemeClr val="bg1"/>
                </a:solidFill>
              </a:rPr>
              <a:t> Sp. z o.o.</a:t>
            </a:r>
          </a:p>
        </p:txBody>
      </p:sp>
    </p:spTree>
    <p:extLst>
      <p:ext uri="{BB962C8B-B14F-4D97-AF65-F5344CB8AC3E}">
        <p14:creationId xmlns:p14="http://schemas.microsoft.com/office/powerpoint/2010/main" val="1531057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68D2061-50D5-43BD-8025-EE5C9F429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032" y="1401350"/>
            <a:ext cx="7645696" cy="561359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56C4B47-0EC5-42BB-A276-C60D7A8539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911090" y="356782"/>
            <a:ext cx="12434961" cy="68580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5843451" y="760704"/>
            <a:ext cx="5157058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/>
              <a:t>Nie tylko dla uczniów</a:t>
            </a: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4963772" y="724302"/>
            <a:ext cx="6916729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pl-PL" sz="3200" b="1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4" y="356782"/>
            <a:ext cx="1506855" cy="151072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255" y="1887607"/>
            <a:ext cx="6126246" cy="4933067"/>
          </a:xfrm>
        </p:spPr>
        <p:txBody>
          <a:bodyPr>
            <a:noAutofit/>
          </a:bodyPr>
          <a:lstStyle/>
          <a:p>
            <a:r>
              <a:rPr lang="pl-PL" sz="2400" dirty="0"/>
              <a:t>Dobiegł końca </a:t>
            </a:r>
            <a:r>
              <a:rPr lang="pl-PL" sz="2400" b="1" dirty="0">
                <a:solidFill>
                  <a:srgbClr val="4C9600"/>
                </a:solidFill>
              </a:rPr>
              <a:t>remont podziemnej </a:t>
            </a:r>
            <a:br>
              <a:rPr lang="pl-PL" sz="2400" b="1" dirty="0">
                <a:solidFill>
                  <a:srgbClr val="4C9600"/>
                </a:solidFill>
              </a:rPr>
            </a:br>
            <a:r>
              <a:rPr lang="pl-PL" sz="2400" b="1" dirty="0">
                <a:solidFill>
                  <a:srgbClr val="4C9600"/>
                </a:solidFill>
              </a:rPr>
              <a:t>strzelnicy</a:t>
            </a:r>
            <a:r>
              <a:rPr lang="pl-PL" sz="2400" dirty="0"/>
              <a:t> w IV Liceum Ogólnokształcącym </a:t>
            </a:r>
            <a:br>
              <a:rPr lang="pl-PL" sz="2400" dirty="0"/>
            </a:br>
            <a:r>
              <a:rPr lang="pl-PL" sz="2400" dirty="0"/>
              <a:t>im. Orląt Lwowskich przy ul. Kozielskiej. Została ona zmodernizowana i wyposażona </a:t>
            </a:r>
            <a:br>
              <a:rPr lang="pl-PL" sz="2400" dirty="0"/>
            </a:br>
            <a:r>
              <a:rPr lang="pl-PL" sz="2400" dirty="0"/>
              <a:t>w najnowocześniejszy sprzęt do treningów. Powstała też nowoczesna strzelnica </a:t>
            </a:r>
            <a:br>
              <a:rPr lang="pl-PL" sz="2400" dirty="0"/>
            </a:br>
            <a:r>
              <a:rPr lang="pl-PL" sz="2400" dirty="0"/>
              <a:t>wirtualna. </a:t>
            </a:r>
          </a:p>
          <a:p>
            <a:r>
              <a:rPr lang="pl-PL" sz="2400" b="1" dirty="0">
                <a:solidFill>
                  <a:srgbClr val="4C9600"/>
                </a:solidFill>
              </a:rPr>
              <a:t>Obiekt będzie służył również uczniom </a:t>
            </a:r>
            <a:br>
              <a:rPr lang="pl-PL" sz="2400" b="1" dirty="0">
                <a:solidFill>
                  <a:srgbClr val="4C9600"/>
                </a:solidFill>
              </a:rPr>
            </a:br>
            <a:r>
              <a:rPr lang="pl-PL" sz="2400" b="1" dirty="0">
                <a:solidFill>
                  <a:srgbClr val="4C9600"/>
                </a:solidFill>
              </a:rPr>
              <a:t>innych szkół, organizacjom pozarządowym </a:t>
            </a:r>
            <a:br>
              <a:rPr lang="pl-PL" sz="2400" b="1" dirty="0">
                <a:solidFill>
                  <a:srgbClr val="4C9600"/>
                </a:solidFill>
              </a:rPr>
            </a:br>
            <a:r>
              <a:rPr lang="pl-PL" sz="2400" b="1" dirty="0">
                <a:solidFill>
                  <a:srgbClr val="4C9600"/>
                </a:solidFill>
              </a:rPr>
              <a:t>i wojsku</a:t>
            </a:r>
            <a:r>
              <a:rPr lang="pl-PL" sz="2400" dirty="0"/>
              <a:t>. Wnętrza nowoczesnej strzelnicy mogliśmy obejrzeć w trakcie jej </a:t>
            </a:r>
            <a:br>
              <a:rPr lang="pl-PL" sz="2400" dirty="0"/>
            </a:br>
            <a:r>
              <a:rPr lang="pl-PL" sz="2400" dirty="0"/>
              <a:t>uroczystego otwarcia. </a:t>
            </a:r>
          </a:p>
          <a:p>
            <a:pPr lvl="0"/>
            <a:endParaRPr lang="pl-PL" sz="21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10314313" y="6543675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UM w Gliwicach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24563" y="6417403"/>
            <a:ext cx="402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D. Nita-Garbiec</a:t>
            </a:r>
          </a:p>
        </p:txBody>
      </p:sp>
    </p:spTree>
    <p:extLst>
      <p:ext uri="{BB962C8B-B14F-4D97-AF65-F5344CB8AC3E}">
        <p14:creationId xmlns:p14="http://schemas.microsoft.com/office/powerpoint/2010/main" val="2380717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4C398E1-1B4E-4BB0-961F-8CB8F2044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55" y="1094346"/>
            <a:ext cx="7690745" cy="576365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87B3BE0-8A78-49F7-95E8-E325C1B29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242961" y="75691"/>
            <a:ext cx="12434961" cy="68580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3415677" y="632742"/>
            <a:ext cx="1674270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115977" y="619954"/>
            <a:ext cx="6708112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400" b="1" dirty="0">
                <a:solidFill>
                  <a:srgbClr val="134191"/>
                </a:solidFill>
                <a:latin typeface="+mn-lt"/>
              </a:rPr>
              <a:t> Przygotowujemy   </a:t>
            </a:r>
            <a:r>
              <a:rPr lang="pl-PL" sz="3400" b="1" dirty="0">
                <a:solidFill>
                  <a:schemeClr val="bg1"/>
                </a:solidFill>
                <a:latin typeface="+mn-lt"/>
              </a:rPr>
              <a:t>remont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74" y="320030"/>
            <a:ext cx="1506855" cy="151072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77" y="1830759"/>
            <a:ext cx="5357090" cy="4683800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Trwają </a:t>
            </a:r>
            <a:r>
              <a:rPr lang="pl-PL" b="1" dirty="0">
                <a:solidFill>
                  <a:srgbClr val="4C9600"/>
                </a:solidFill>
              </a:rPr>
              <a:t>prace związane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z przygotowaniem kompleksowego remontu ul. Chorzowskiej</a:t>
            </a:r>
            <a:r>
              <a:rPr lang="pl-PL" dirty="0"/>
              <a:t>. </a:t>
            </a:r>
            <a:br>
              <a:rPr lang="pl-PL" dirty="0"/>
            </a:br>
            <a:r>
              <a:rPr lang="pl-PL" dirty="0"/>
              <a:t>Na przełom I </a:t>
            </a:r>
            <a:r>
              <a:rPr lang="pl-PL" dirty="0" err="1"/>
              <a:t>i</a:t>
            </a:r>
            <a:r>
              <a:rPr lang="pl-PL" dirty="0"/>
              <a:t> II kwartału tego roku przewidziane jest uzyskanie przez Zarząd Dróg Miejskich w Gliwicach zezwolenia na realizację inwestycji drogowej, czyli tzw. decyzji </a:t>
            </a:r>
            <a:r>
              <a:rPr lang="pl-PL" dirty="0" err="1"/>
              <a:t>ZRiD</a:t>
            </a:r>
            <a:r>
              <a:rPr lang="pl-PL" dirty="0"/>
              <a:t>. </a:t>
            </a:r>
          </a:p>
          <a:p>
            <a:r>
              <a:rPr lang="pl-PL" dirty="0"/>
              <a:t>Otworzy to miastu pole </a:t>
            </a:r>
            <a:br>
              <a:rPr lang="pl-PL" dirty="0"/>
            </a:br>
            <a:r>
              <a:rPr lang="pl-PL" dirty="0"/>
              <a:t>do </a:t>
            </a:r>
            <a:r>
              <a:rPr lang="pl-PL" b="1" dirty="0">
                <a:solidFill>
                  <a:srgbClr val="4C9600"/>
                </a:solidFill>
              </a:rPr>
              <a:t>przygotowania procedury przetargowej</a:t>
            </a:r>
            <a:r>
              <a:rPr lang="pl-PL" dirty="0"/>
              <a:t> na wyłonienie wykonawcy prac przy przebudowie tej ważnej ulicy i ogłoszenia przetargu. </a:t>
            </a:r>
          </a:p>
          <a:p>
            <a:pPr lvl="0"/>
            <a:endParaRPr lang="pl-PL" sz="2500" b="1" dirty="0">
              <a:solidFill>
                <a:srgbClr val="4C9600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599682" y="6478192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G.Ożga/UM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3613C01-5EB2-4EB7-B07D-B395921BA357}"/>
              </a:ext>
            </a:extLst>
          </p:cNvPr>
          <p:cNvSpPr/>
          <p:nvPr/>
        </p:nvSpPr>
        <p:spPr>
          <a:xfrm>
            <a:off x="9332658" y="6339692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F. </a:t>
            </a:r>
            <a:r>
              <a:rPr lang="pl-PL" sz="1200" dirty="0" err="1">
                <a:solidFill>
                  <a:schemeClr val="bg1"/>
                </a:solidFill>
              </a:rPr>
              <a:t>Zobawa</a:t>
            </a:r>
            <a:r>
              <a:rPr lang="pl-PL" sz="1200" dirty="0">
                <a:solidFill>
                  <a:schemeClr val="bg1"/>
                </a:solidFill>
              </a:rPr>
              <a:t> / UM Gliwice</a:t>
            </a:r>
          </a:p>
        </p:txBody>
      </p:sp>
    </p:spTree>
    <p:extLst>
      <p:ext uri="{BB962C8B-B14F-4D97-AF65-F5344CB8AC3E}">
        <p14:creationId xmlns:p14="http://schemas.microsoft.com/office/powerpoint/2010/main" val="1137398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589AEA7-FA2B-4C39-A9BE-8F19B8AB3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426" y="1308540"/>
            <a:ext cx="6368353" cy="55464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FFB69CA-6196-474D-AF46-2A9DE068F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911090" y="356782"/>
            <a:ext cx="12434961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338074" y="732801"/>
            <a:ext cx="5134079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460329" y="716596"/>
            <a:ext cx="6916729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Zbiornik retencyjny</a:t>
            </a: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05" y="356782"/>
            <a:ext cx="1506855" cy="151072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591" y="1968771"/>
            <a:ext cx="6073766" cy="48892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4C9600"/>
                </a:solidFill>
              </a:rPr>
              <a:t>Kompleksowy system ochrony przeciwpowodziowej w Gliwicach </a:t>
            </a:r>
            <a:br>
              <a:rPr lang="pl-PL" sz="2400" b="1" dirty="0">
                <a:solidFill>
                  <a:srgbClr val="4C9600"/>
                </a:solidFill>
              </a:rPr>
            </a:br>
            <a:r>
              <a:rPr lang="pl-PL" sz="2400" b="1" dirty="0">
                <a:solidFill>
                  <a:srgbClr val="4C9600"/>
                </a:solidFill>
              </a:rPr>
              <a:t>zyskał nowy element</a:t>
            </a:r>
            <a:r>
              <a:rPr lang="pl-PL" sz="2400" dirty="0"/>
              <a:t>. </a:t>
            </a:r>
          </a:p>
          <a:p>
            <a:pPr marL="0" indent="0">
              <a:buNone/>
            </a:pPr>
            <a:r>
              <a:rPr lang="pl-PL" sz="2400" dirty="0"/>
              <a:t>Zbiornik przeciwpowodziowy zbudowano </a:t>
            </a:r>
            <a:br>
              <a:rPr lang="pl-PL" sz="2400" dirty="0"/>
            </a:br>
            <a:r>
              <a:rPr lang="pl-PL" sz="2400" dirty="0"/>
              <a:t>na potoku Cienka przy autostradzie A1, zabezpieczając przede wszystkim część dzielnicy Bojków. To suchy zbiornik, który przechwytuje nadmiar wody w czasie ulew, </a:t>
            </a:r>
            <a:br>
              <a:rPr lang="pl-PL" sz="2400" dirty="0"/>
            </a:br>
            <a:r>
              <a:rPr lang="pl-PL" sz="2400" dirty="0"/>
              <a:t>a potem oddaje ją w sposób kontrolowany </a:t>
            </a:r>
            <a:br>
              <a:rPr lang="pl-PL" sz="2400" dirty="0"/>
            </a:br>
            <a:r>
              <a:rPr lang="pl-PL" sz="2400" dirty="0"/>
              <a:t>do koryta potoku. </a:t>
            </a:r>
            <a:r>
              <a:rPr lang="pl-PL" sz="2400" b="1" dirty="0">
                <a:solidFill>
                  <a:srgbClr val="4C9600"/>
                </a:solidFill>
              </a:rPr>
              <a:t>Jest w stanie przejąć maksymalnie około 21 tys. m</a:t>
            </a:r>
            <a:r>
              <a:rPr lang="pl-PL" sz="2400" b="1" baseline="30000" dirty="0">
                <a:solidFill>
                  <a:srgbClr val="4C9600"/>
                </a:solidFill>
              </a:rPr>
              <a:t>3</a:t>
            </a:r>
            <a:r>
              <a:rPr lang="pl-PL" sz="2400" b="1" dirty="0">
                <a:solidFill>
                  <a:srgbClr val="4C9600"/>
                </a:solidFill>
              </a:rPr>
              <a:t> wody</a:t>
            </a:r>
            <a:r>
              <a:rPr lang="pl-PL" sz="2400" dirty="0"/>
              <a:t>.</a:t>
            </a:r>
          </a:p>
          <a:p>
            <a:pPr marL="0" lvl="0" indent="0">
              <a:buNone/>
            </a:pPr>
            <a:endParaRPr lang="pl-PL" sz="2400" dirty="0"/>
          </a:p>
          <a:p>
            <a:endParaRPr lang="pl-PL" sz="2400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07660C9-02B7-4F36-A4C1-CC3E927197C1}"/>
              </a:ext>
            </a:extLst>
          </p:cNvPr>
          <p:cNvSpPr/>
          <p:nvPr/>
        </p:nvSpPr>
        <p:spPr>
          <a:xfrm>
            <a:off x="-253773" y="6362718"/>
            <a:ext cx="2990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K. Krzemiński / </a:t>
            </a:r>
            <a:r>
              <a:rPr lang="pl-PL" sz="1200" dirty="0" err="1">
                <a:solidFill>
                  <a:schemeClr val="bg1"/>
                </a:solidFill>
              </a:rPr>
              <a:t>PWiK</a:t>
            </a:r>
            <a:r>
              <a:rPr lang="pl-PL" sz="1200" dirty="0">
                <a:solidFill>
                  <a:schemeClr val="bg1"/>
                </a:solidFill>
              </a:rPr>
              <a:t> Gliwice</a:t>
            </a:r>
          </a:p>
        </p:txBody>
      </p:sp>
    </p:spTree>
    <p:extLst>
      <p:ext uri="{BB962C8B-B14F-4D97-AF65-F5344CB8AC3E}">
        <p14:creationId xmlns:p14="http://schemas.microsoft.com/office/powerpoint/2010/main" val="1090701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0C86A00-CF23-4166-8B0A-791650F9D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44" y="1653702"/>
            <a:ext cx="7229593" cy="520429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F2B203A-C335-4BA4-BB43-682F27D880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715097" y="609701"/>
            <a:ext cx="12434961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666689" y="1051390"/>
            <a:ext cx="5378807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858846" y="1072590"/>
            <a:ext cx="5169576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pl-PL" sz="2800" dirty="0"/>
          </a:p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chemeClr val="bg1"/>
                </a:solidFill>
                <a:latin typeface="+mn-lt"/>
              </a:rPr>
              <a:t>terenów pokopalnianych</a:t>
            </a:r>
          </a:p>
          <a:p>
            <a:pPr>
              <a:lnSpc>
                <a:spcPct val="150000"/>
              </a:lnSpc>
            </a:pP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06" y="356782"/>
            <a:ext cx="1506855" cy="151072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8962" y="2442184"/>
            <a:ext cx="4516287" cy="44158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300" dirty="0"/>
              <a:t>Rewitalizacja, nowe przystanki kolejowe, ułatwienia dla mieszkańców. </a:t>
            </a:r>
            <a:r>
              <a:rPr lang="pl-PL" sz="2300" b="1" dirty="0">
                <a:solidFill>
                  <a:srgbClr val="4C9600"/>
                </a:solidFill>
              </a:rPr>
              <a:t>Rusza zielona transformacja poprzemysłowego terenu kopalni Sośnica</a:t>
            </a:r>
            <a:r>
              <a:rPr lang="pl-PL" sz="2300" dirty="0"/>
              <a:t>. W miejscu po niedawno zasypanym szybie Bojków powstanie nowoczesna </a:t>
            </a:r>
            <a:br>
              <a:rPr lang="pl-PL" sz="2300" dirty="0"/>
            </a:br>
            <a:r>
              <a:rPr lang="pl-PL" sz="2300" dirty="0"/>
              <a:t>baza techniczna dla pociągów. </a:t>
            </a:r>
            <a:br>
              <a:rPr lang="pl-PL" sz="2300" dirty="0"/>
            </a:br>
            <a:r>
              <a:rPr lang="pl-PL" sz="2300" dirty="0"/>
              <a:t>3 lutego Koleje Śląskie i Polska Grupa Górnicza (PGG) podpisały </a:t>
            </a:r>
            <a:br>
              <a:rPr lang="pl-PL" sz="2300" dirty="0"/>
            </a:br>
            <a:r>
              <a:rPr lang="pl-PL" sz="2300" dirty="0"/>
              <a:t>list intencyjny o współpracy. Inwestycja ma być gotowa </a:t>
            </a:r>
            <a:br>
              <a:rPr lang="pl-PL" sz="2300" dirty="0"/>
            </a:br>
            <a:r>
              <a:rPr lang="pl-PL" sz="2300" dirty="0"/>
              <a:t>na koniec 2026 r.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F07660C9-02B7-4F36-A4C1-CC3E927197C1}"/>
              </a:ext>
            </a:extLst>
          </p:cNvPr>
          <p:cNvSpPr/>
          <p:nvPr/>
        </p:nvSpPr>
        <p:spPr>
          <a:xfrm>
            <a:off x="638781" y="6362718"/>
            <a:ext cx="2990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Buksa / UM Gliwice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8F30A333-94D9-4DC6-AD43-7DDAF9AA00BB}"/>
              </a:ext>
            </a:extLst>
          </p:cNvPr>
          <p:cNvSpPr txBox="1">
            <a:spLocks/>
          </p:cNvSpPr>
          <p:nvPr/>
        </p:nvSpPr>
        <p:spPr>
          <a:xfrm>
            <a:off x="6534461" y="439646"/>
            <a:ext cx="3272788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pl-PL" sz="2800" dirty="0"/>
          </a:p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rgbClr val="134191"/>
                </a:solidFill>
                <a:latin typeface="+mn-lt"/>
              </a:rPr>
              <a:t>Nowe życie</a:t>
            </a:r>
          </a:p>
          <a:p>
            <a:pPr>
              <a:lnSpc>
                <a:spcPct val="150000"/>
              </a:lnSpc>
            </a:pP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830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0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B6E0CA5-BDD7-4167-B4F0-B06FE86A9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767" y="1536970"/>
            <a:ext cx="6881189" cy="541463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A33B60C-0FF0-43DE-8624-A81573891B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363234" y="499467"/>
            <a:ext cx="12434961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150987" y="475004"/>
            <a:ext cx="4489779" cy="77929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5751531" y="481961"/>
            <a:ext cx="6916729" cy="536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rgbClr val="134191"/>
                </a:solidFill>
                <a:latin typeface="Ubuntu" panose="020B0504030602030204" pitchFamily="34" charset="0"/>
              </a:rPr>
              <a:t>Mamy   </a:t>
            </a:r>
            <a:r>
              <a:rPr lang="pl-PL" sz="3200" b="1" dirty="0">
                <a:solidFill>
                  <a:schemeClr val="bg1"/>
                </a:solidFill>
                <a:latin typeface="Ubuntu" panose="020B0504030602030204" pitchFamily="34" charset="0"/>
              </a:rPr>
              <a:t>architekta krajobrazu 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50" y="1914802"/>
            <a:ext cx="5507689" cy="47821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4C9600"/>
                </a:solidFill>
              </a:rPr>
              <a:t>Nowa jakość terenów zielonych dla Gliwic</a:t>
            </a:r>
            <a:r>
              <a:rPr lang="pl-PL" sz="2400" dirty="0"/>
              <a:t>, wytyczenie standardów zieleni, coraz większa troska o rośliny i nowe nasadzenia, spójna koncepcja łączenia zielni z architekturą miejską – to ważna część działań prowadzonych przez </a:t>
            </a:r>
            <a:br>
              <a:rPr lang="pl-PL" sz="2400" dirty="0"/>
            </a:br>
            <a:r>
              <a:rPr lang="pl-PL" sz="2400" b="1" dirty="0">
                <a:solidFill>
                  <a:srgbClr val="4C9600"/>
                </a:solidFill>
              </a:rPr>
              <a:t>Biuro Urbanisty Miasta</a:t>
            </a:r>
            <a:r>
              <a:rPr lang="pl-PL" sz="2400" dirty="0"/>
              <a:t>. Od grudnia pracuje w nim architektka krajobrazu – Judyta Wiśniewska – która skupi się </a:t>
            </a:r>
            <a:br>
              <a:rPr lang="pl-PL" sz="2400" dirty="0"/>
            </a:br>
            <a:r>
              <a:rPr lang="pl-PL" sz="2400" dirty="0"/>
              <a:t>w szczególności na kwestiach związanych </a:t>
            </a:r>
            <a:br>
              <a:rPr lang="pl-PL" sz="2400" dirty="0"/>
            </a:br>
            <a:r>
              <a:rPr lang="pl-PL" sz="2400" dirty="0"/>
              <a:t>z zielenią.</a:t>
            </a:r>
          </a:p>
          <a:p>
            <a:pPr marL="0" lvl="0" indent="0">
              <a:buNone/>
            </a:pPr>
            <a:endParaRPr lang="pl-PL" sz="2000" dirty="0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B6E6231-C2EC-4DE3-8A39-E674A2AC9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03076" y="499467"/>
            <a:ext cx="1512000" cy="1512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9398997" y="6399982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M. Baranowski/UM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CC7F3A18-599B-4AB4-9BBF-980C76F652D0}"/>
              </a:ext>
            </a:extLst>
          </p:cNvPr>
          <p:cNvSpPr/>
          <p:nvPr/>
        </p:nvSpPr>
        <p:spPr>
          <a:xfrm>
            <a:off x="120273" y="6449740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Baranowski/ UM w Gliwicach</a:t>
            </a:r>
          </a:p>
        </p:txBody>
      </p:sp>
    </p:spTree>
    <p:extLst>
      <p:ext uri="{BB962C8B-B14F-4D97-AF65-F5344CB8AC3E}">
        <p14:creationId xmlns:p14="http://schemas.microsoft.com/office/powerpoint/2010/main" val="2185435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93A4CFB-ABD8-4E89-A7E0-3A0759C62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1496291"/>
            <a:ext cx="6644588" cy="536170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D447252-DDB0-4F28-849F-5A42BDAB40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242961" y="477094"/>
            <a:ext cx="12434961" cy="6858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2174204" y="693382"/>
            <a:ext cx="3520882" cy="684138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474467" y="659385"/>
            <a:ext cx="6708112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400" b="1" dirty="0">
                <a:solidFill>
                  <a:srgbClr val="134191"/>
                </a:solidFill>
                <a:latin typeface="+mn-lt"/>
              </a:rPr>
              <a:t>Razem o  </a:t>
            </a:r>
            <a:r>
              <a:rPr lang="pl-PL" sz="3400" b="1" dirty="0">
                <a:solidFill>
                  <a:schemeClr val="bg1"/>
                </a:solidFill>
                <a:latin typeface="+mn-lt"/>
              </a:rPr>
              <a:t>ochronie przyrody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17" y="2010115"/>
            <a:ext cx="6253197" cy="4507567"/>
          </a:xfrm>
        </p:spPr>
        <p:txBody>
          <a:bodyPr>
            <a:noAutofit/>
          </a:bodyPr>
          <a:lstStyle/>
          <a:p>
            <a:r>
              <a:rPr lang="pl-PL" sz="2600" dirty="0"/>
              <a:t>Zieleń i ekologia</a:t>
            </a:r>
            <a:br>
              <a:rPr lang="pl-PL" sz="2600" b="1" dirty="0">
                <a:solidFill>
                  <a:srgbClr val="4C9600"/>
                </a:solidFill>
              </a:rPr>
            </a:br>
            <a:r>
              <a:rPr lang="pl-PL" sz="2600" dirty="0"/>
              <a:t>są dla gliwiczan bardzo ważne. </a:t>
            </a:r>
            <a:br>
              <a:rPr lang="pl-PL" sz="2600" dirty="0"/>
            </a:br>
            <a:r>
              <a:rPr lang="pl-PL" sz="2600" dirty="0"/>
              <a:t>O </a:t>
            </a:r>
            <a:r>
              <a:rPr lang="pl-PL" sz="2600" b="1" dirty="0">
                <a:solidFill>
                  <a:srgbClr val="4C9600"/>
                </a:solidFill>
              </a:rPr>
              <a:t>ochronie cennych obszarów przyrodniczych </a:t>
            </a:r>
            <a:r>
              <a:rPr lang="pl-PL" sz="2600" dirty="0"/>
              <a:t>rozmawialiśmy podczas </a:t>
            </a:r>
            <a:br>
              <a:rPr lang="pl-PL" sz="2600" dirty="0"/>
            </a:br>
            <a:r>
              <a:rPr lang="pl-PL" sz="2600" dirty="0"/>
              <a:t>spotkania, zorganizowanego </a:t>
            </a:r>
            <a:br>
              <a:rPr lang="pl-PL" sz="2600" dirty="0"/>
            </a:br>
            <a:r>
              <a:rPr lang="pl-PL" sz="2600" dirty="0"/>
              <a:t>w ramach cyklu Debata o Mieście. </a:t>
            </a:r>
          </a:p>
          <a:p>
            <a:r>
              <a:rPr lang="pl-PL" sz="2600" dirty="0"/>
              <a:t>W debacie wzięły udział organizacje społeczne, zajmujące się </a:t>
            </a:r>
            <a:br>
              <a:rPr lang="pl-PL" sz="2600" dirty="0"/>
            </a:br>
            <a:r>
              <a:rPr lang="pl-PL" sz="2600" dirty="0"/>
              <a:t>szeroko rozumianą ekologią </a:t>
            </a:r>
            <a:br>
              <a:rPr lang="pl-PL" sz="2600" dirty="0"/>
            </a:br>
            <a:r>
              <a:rPr lang="pl-PL" sz="2600" dirty="0"/>
              <a:t>oraz zainteresowani tematem </a:t>
            </a:r>
            <a:br>
              <a:rPr lang="pl-PL" sz="2600" dirty="0"/>
            </a:br>
            <a:r>
              <a:rPr lang="pl-PL" sz="2600" dirty="0"/>
              <a:t>radni miejscy i dzielnicowi. </a:t>
            </a:r>
          </a:p>
          <a:p>
            <a:endParaRPr lang="pl-PL" sz="1800" dirty="0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4E52D21F-8E92-4FD7-92AB-0771C8A83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6475" y="583657"/>
            <a:ext cx="1512000" cy="1512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EA3FD33-BBB4-48B0-89ED-FBD6B669E473}"/>
              </a:ext>
            </a:extLst>
          </p:cNvPr>
          <p:cNvSpPr/>
          <p:nvPr/>
        </p:nvSpPr>
        <p:spPr>
          <a:xfrm>
            <a:off x="9332658" y="6339692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UM Gliwice</a:t>
            </a:r>
          </a:p>
        </p:txBody>
      </p:sp>
    </p:spTree>
    <p:extLst>
      <p:ext uri="{BB962C8B-B14F-4D97-AF65-F5344CB8AC3E}">
        <p14:creationId xmlns:p14="http://schemas.microsoft.com/office/powerpoint/2010/main" val="1728229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DC8C4BE-4C08-40C3-8541-ED559AA5C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725" y="1504546"/>
            <a:ext cx="6967175" cy="535345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6DB9C55-0F5E-4D14-BDB8-670F80387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363234" y="499467"/>
            <a:ext cx="12434961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524018" y="640236"/>
            <a:ext cx="5239965" cy="86431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575194" y="719888"/>
            <a:ext cx="6916729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Gliwiczanie o ul. Zwycięstwa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9268" y="1740869"/>
            <a:ext cx="5648893" cy="4797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4C9600"/>
                </a:solidFill>
              </a:rPr>
              <a:t>Przygotowujemy się do zmian na </a:t>
            </a:r>
            <a:br>
              <a:rPr lang="pl-PL" sz="2400" b="1" dirty="0">
                <a:solidFill>
                  <a:srgbClr val="4C9600"/>
                </a:solidFill>
              </a:rPr>
            </a:br>
            <a:r>
              <a:rPr lang="pl-PL" sz="2400" b="1" dirty="0">
                <a:solidFill>
                  <a:srgbClr val="4C9600"/>
                </a:solidFill>
              </a:rPr>
              <a:t>ul. Zwycięstwa </a:t>
            </a:r>
            <a:r>
              <a:rPr lang="pl-PL" sz="2400" dirty="0"/>
              <a:t>i zbieramy opinie </a:t>
            </a:r>
            <a:br>
              <a:rPr lang="pl-PL" sz="2400" dirty="0"/>
            </a:br>
            <a:r>
              <a:rPr lang="pl-PL" sz="2400" dirty="0"/>
              <a:t>oraz sugestie, jak najlepiej wykorzystać </a:t>
            </a:r>
            <a:br>
              <a:rPr lang="pl-PL" sz="2400" dirty="0"/>
            </a:br>
            <a:r>
              <a:rPr lang="pl-PL" sz="2400" dirty="0"/>
              <a:t>tę wyjątkową przestrzeń. </a:t>
            </a:r>
          </a:p>
          <a:p>
            <a:pPr marL="0" indent="0">
              <a:buNone/>
            </a:pPr>
            <a:r>
              <a:rPr lang="pl-PL" sz="2400" dirty="0"/>
              <a:t>Służyły temu także </a:t>
            </a:r>
            <a:r>
              <a:rPr lang="pl-PL" sz="2400" b="1" dirty="0">
                <a:solidFill>
                  <a:srgbClr val="4C9600"/>
                </a:solidFill>
              </a:rPr>
              <a:t>warsztaty, zorganizowane przez Biuro Urbanisty Miasta</a:t>
            </a:r>
            <a:r>
              <a:rPr lang="pl-PL" sz="2400" dirty="0"/>
              <a:t>. Uczestniczyli w nich m.in. architekci, urbaniści, pracownicy Politechniki Śląskiej, radni miejscy, dzielnicowi i młodzieżowi, przedstawiciele działających w mieście organizacji, </a:t>
            </a:r>
            <a:br>
              <a:rPr lang="pl-PL" sz="2400" dirty="0"/>
            </a:br>
            <a:r>
              <a:rPr lang="pl-PL" sz="2400" dirty="0"/>
              <a:t>a także pracownicy Urzędu Miejskiego </a:t>
            </a:r>
            <a:br>
              <a:rPr lang="pl-PL" sz="2400" dirty="0"/>
            </a:br>
            <a:r>
              <a:rPr lang="pl-PL" sz="2400" dirty="0"/>
              <a:t>i miejskich jednostek z moim zastępcą Jarosławem Ziębą na czele. </a:t>
            </a:r>
          </a:p>
          <a:p>
            <a:pPr marL="0" lvl="0" indent="0">
              <a:buNone/>
            </a:pPr>
            <a:endParaRPr lang="pl-PL" sz="2000" b="1" dirty="0">
              <a:solidFill>
                <a:srgbClr val="4C9600"/>
              </a:solidFill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B6E6231-C2EC-4DE3-8A39-E674A2AC9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4257" y="499467"/>
            <a:ext cx="1512000" cy="1512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9398997" y="6399982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M. Baranowski/UM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02AA398-C5D2-46FE-BB72-53FAED1371EF}"/>
              </a:ext>
            </a:extLst>
          </p:cNvPr>
          <p:cNvSpPr/>
          <p:nvPr/>
        </p:nvSpPr>
        <p:spPr>
          <a:xfrm>
            <a:off x="120273" y="6449740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UM w Gliwicach</a:t>
            </a:r>
          </a:p>
        </p:txBody>
      </p:sp>
    </p:spTree>
    <p:extLst>
      <p:ext uri="{BB962C8B-B14F-4D97-AF65-F5344CB8AC3E}">
        <p14:creationId xmlns:p14="http://schemas.microsoft.com/office/powerpoint/2010/main" val="3369980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1729CE1-3A67-4DD8-AE98-711479934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794" y="1544721"/>
            <a:ext cx="7327383" cy="531976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9902E37-3E5C-45DA-9AED-A521D55E0B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382553" y="499467"/>
            <a:ext cx="12434961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1BD8A7-D237-4731-A9A6-E995CEB10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914" y="1732884"/>
            <a:ext cx="4771931" cy="4616728"/>
          </a:xfrm>
        </p:spPr>
        <p:txBody>
          <a:bodyPr>
            <a:normAutofit fontScale="85000" lnSpcReduction="20000"/>
          </a:bodyPr>
          <a:lstStyle/>
          <a:p>
            <a:r>
              <a:rPr lang="pl-PL" b="1" dirty="0">
                <a:solidFill>
                  <a:srgbClr val="4C9600"/>
                </a:solidFill>
              </a:rPr>
              <a:t>Nowa Rada Seniorów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Miasta Gliwice </a:t>
            </a:r>
            <a:r>
              <a:rPr lang="pl-PL" dirty="0"/>
              <a:t>na III kadencję została powołana. Podczas pierwszego posiedzenia radni wybrali swój zarząd. </a:t>
            </a:r>
          </a:p>
          <a:p>
            <a:r>
              <a:rPr lang="pl-PL" dirty="0"/>
              <a:t>Przewodniczącą Rady została </a:t>
            </a:r>
            <a:br>
              <a:rPr lang="pl-PL" dirty="0"/>
            </a:br>
            <a:r>
              <a:rPr lang="pl-PL" dirty="0"/>
              <a:t>Anna Grabias, jej zastępcą </a:t>
            </a:r>
            <a:br>
              <a:rPr lang="pl-PL" dirty="0"/>
            </a:br>
            <a:r>
              <a:rPr lang="pl-PL" dirty="0"/>
              <a:t>Anna </a:t>
            </a:r>
            <a:r>
              <a:rPr lang="pl-PL" dirty="0" err="1"/>
              <a:t>Kurzaj</a:t>
            </a:r>
            <a:r>
              <a:rPr lang="pl-PL" dirty="0"/>
              <a:t>, zaś sekretarzem – Marian Kidawa. </a:t>
            </a:r>
          </a:p>
          <a:p>
            <a:r>
              <a:rPr lang="pl-PL" dirty="0"/>
              <a:t>Kilka dni wcześniej, podczas </a:t>
            </a:r>
            <a:br>
              <a:rPr lang="pl-PL" dirty="0"/>
            </a:br>
            <a:r>
              <a:rPr lang="pl-PL" dirty="0"/>
              <a:t>Forum Lokalnych Liderów Społecznych, miałam </a:t>
            </a:r>
            <a:br>
              <a:rPr lang="pl-PL" dirty="0"/>
            </a:br>
            <a:r>
              <a:rPr lang="pl-PL" dirty="0"/>
              <a:t>przyjemność wręczyć </a:t>
            </a:r>
            <a:br>
              <a:rPr lang="pl-PL" dirty="0"/>
            </a:br>
            <a:r>
              <a:rPr lang="pl-PL" dirty="0"/>
              <a:t>powołania nowym członkom </a:t>
            </a:r>
            <a:br>
              <a:rPr lang="pl-PL" dirty="0"/>
            </a:br>
            <a:r>
              <a:rPr lang="pl-PL" dirty="0"/>
              <a:t>tego gremium. 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282FEA5-8D88-466A-9C1B-7614A5F2D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BE8672BC-A500-4E9C-8DDC-F937A8D1A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66832" y="499467"/>
            <a:ext cx="1512000" cy="1512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A6AC5C9F-CF93-4044-9193-853D106C571B}"/>
              </a:ext>
            </a:extLst>
          </p:cNvPr>
          <p:cNvSpPr/>
          <p:nvPr/>
        </p:nvSpPr>
        <p:spPr>
          <a:xfrm>
            <a:off x="120273" y="6449740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D. Nita-Grabiec / UM Gliwice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2077D6E-4C50-4BC0-A19C-D4105BA38021}"/>
              </a:ext>
            </a:extLst>
          </p:cNvPr>
          <p:cNvSpPr/>
          <p:nvPr/>
        </p:nvSpPr>
        <p:spPr>
          <a:xfrm>
            <a:off x="6176187" y="586696"/>
            <a:ext cx="2189600" cy="86431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58A97D-C3A2-40B5-A752-009E79B1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187" y="356070"/>
            <a:ext cx="5554482" cy="1325563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  <a:latin typeface="+mn-lt"/>
              </a:rPr>
              <a:t>Seniorzy</a:t>
            </a:r>
            <a:r>
              <a:rPr lang="pl-PL" b="1" dirty="0">
                <a:solidFill>
                  <a:srgbClr val="134191"/>
                </a:solidFill>
                <a:latin typeface="+mn-lt"/>
              </a:rPr>
              <a:t>  dla seniorów</a:t>
            </a:r>
          </a:p>
        </p:txBody>
      </p:sp>
    </p:spTree>
    <p:extLst>
      <p:ext uri="{BB962C8B-B14F-4D97-AF65-F5344CB8AC3E}">
        <p14:creationId xmlns:p14="http://schemas.microsoft.com/office/powerpoint/2010/main" val="280449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0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71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B4BD1D9-AC83-42FB-AB34-97427687F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0128"/>
            <a:ext cx="6919608" cy="495787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5D4CBB8-30EA-4DF6-A3DF-6204E0744E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434433" y="854606"/>
            <a:ext cx="12434961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9296" y="2108915"/>
            <a:ext cx="5934075" cy="3902403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Gliwiczanie licznie skorzystali </a:t>
            </a:r>
            <a:br>
              <a:rPr lang="pl-PL" dirty="0"/>
            </a:br>
            <a:r>
              <a:rPr lang="pl-PL" dirty="0"/>
              <a:t>z zaproszenia, by </a:t>
            </a:r>
            <a:r>
              <a:rPr lang="pl-PL" b="1" dirty="0">
                <a:solidFill>
                  <a:srgbClr val="4C9600"/>
                </a:solidFill>
              </a:rPr>
              <a:t>wspólnie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świętować zakończenie 2024 r. </a:t>
            </a:r>
            <a:br>
              <a:rPr lang="pl-PL" dirty="0"/>
            </a:br>
            <a:r>
              <a:rPr lang="pl-PL" dirty="0"/>
              <a:t>Muzyczna noc na Rynku była </a:t>
            </a:r>
            <a:br>
              <a:rPr lang="pl-PL" dirty="0"/>
            </a:br>
            <a:r>
              <a:rPr lang="pl-PL" dirty="0"/>
              <a:t>pełna radości, muzyki, </a:t>
            </a:r>
            <a:br>
              <a:rPr lang="pl-PL" dirty="0"/>
            </a:br>
            <a:r>
              <a:rPr lang="pl-PL" dirty="0"/>
              <a:t>tańca i świetnej zabawy! </a:t>
            </a:r>
          </a:p>
          <a:p>
            <a:r>
              <a:rPr lang="pl-PL" dirty="0"/>
              <a:t>Noworoczne życzenia </a:t>
            </a:r>
            <a:br>
              <a:rPr lang="pl-PL" dirty="0"/>
            </a:br>
            <a:r>
              <a:rPr lang="pl-PL" dirty="0"/>
              <a:t>w moim imieniu wszystkim </a:t>
            </a:r>
            <a:br>
              <a:rPr lang="pl-PL" dirty="0"/>
            </a:br>
            <a:r>
              <a:rPr lang="pl-PL" dirty="0"/>
              <a:t>gliwiczanom i naszym gościom przekazała wiceprezydent </a:t>
            </a:r>
            <a:br>
              <a:rPr lang="pl-PL" dirty="0"/>
            </a:br>
            <a:r>
              <a:rPr lang="pl-PL" dirty="0"/>
              <a:t>Agnieszka Dylewska.</a:t>
            </a:r>
          </a:p>
          <a:p>
            <a:pPr marL="0" lvl="0" indent="0">
              <a:buNone/>
            </a:pPr>
            <a:endParaRPr lang="pl-PL" dirty="0"/>
          </a:p>
        </p:txBody>
      </p:sp>
      <p:pic>
        <p:nvPicPr>
          <p:cNvPr id="9" name="Grafika 5">
            <a:extLst>
              <a:ext uri="{FF2B5EF4-FFF2-40B4-BE49-F238E27FC236}">
                <a16:creationId xmlns:a16="http://schemas.microsoft.com/office/drawing/2014/main" id="{00314477-A2B5-4D7D-A364-B45A4DFB25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2206"/>
          <a:stretch/>
        </p:blipFill>
        <p:spPr>
          <a:xfrm>
            <a:off x="154986" y="0"/>
            <a:ext cx="3370765" cy="2893399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56736F1-659C-4F94-98A9-A5FDA99421A1}"/>
              </a:ext>
            </a:extLst>
          </p:cNvPr>
          <p:cNvSpPr/>
          <p:nvPr/>
        </p:nvSpPr>
        <p:spPr>
          <a:xfrm>
            <a:off x="6036962" y="1025925"/>
            <a:ext cx="4236914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1D0CE08-399D-49DF-8102-561A4E731A64}"/>
              </a:ext>
            </a:extLst>
          </p:cNvPr>
          <p:cNvSpPr txBox="1"/>
          <p:nvPr/>
        </p:nvSpPr>
        <p:spPr>
          <a:xfrm>
            <a:off x="6178973" y="1025925"/>
            <a:ext cx="4179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3600" b="1" dirty="0">
                <a:solidFill>
                  <a:schemeClr val="bg1"/>
                </a:solidFill>
              </a:rPr>
              <a:t>Razem w Nowy Rok</a:t>
            </a:r>
            <a:endParaRPr lang="pl-PL" sz="3600" dirty="0">
              <a:solidFill>
                <a:srgbClr val="134191"/>
              </a:solidFill>
            </a:endParaRP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C37DA0C9-2E01-4EF9-98C0-A29686956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690" y="326461"/>
            <a:ext cx="1517115" cy="151711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2C41423-35BD-40D0-86C3-F28DA1B95E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584F57B8-8640-454A-8899-077737E4FC2A}"/>
              </a:ext>
            </a:extLst>
          </p:cNvPr>
          <p:cNvSpPr/>
          <p:nvPr/>
        </p:nvSpPr>
        <p:spPr>
          <a:xfrm>
            <a:off x="3246095" y="6449740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Buksa / UM Gliwice</a:t>
            </a:r>
          </a:p>
        </p:txBody>
      </p:sp>
    </p:spTree>
    <p:extLst>
      <p:ext uri="{BB962C8B-B14F-4D97-AF65-F5344CB8AC3E}">
        <p14:creationId xmlns:p14="http://schemas.microsoft.com/office/powerpoint/2010/main" val="438329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9737A0B-4643-43DD-B73D-0DE8666A0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98" y="722710"/>
            <a:ext cx="7957612" cy="613528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D973424-01CF-476C-81D8-3A7096C15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972755" y="0"/>
            <a:ext cx="13158787" cy="725719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2202098" y="978240"/>
            <a:ext cx="2058617" cy="67762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88" y="926290"/>
            <a:ext cx="5004516" cy="5355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rgbClr val="134191"/>
                </a:solidFill>
                <a:latin typeface="+mn-lt"/>
              </a:rPr>
              <a:t>Zgodnie  </a:t>
            </a:r>
            <a:r>
              <a:rPr lang="pl-PL" sz="3600" b="1" dirty="0">
                <a:solidFill>
                  <a:schemeClr val="bg1"/>
                </a:solidFill>
                <a:latin typeface="+mn-lt"/>
              </a:rPr>
              <a:t>z tradycją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641" y="2603733"/>
            <a:ext cx="5004516" cy="4517277"/>
          </a:xfrm>
        </p:spPr>
        <p:txBody>
          <a:bodyPr>
            <a:noAutofit/>
          </a:bodyPr>
          <a:lstStyle/>
          <a:p>
            <a:r>
              <a:rPr lang="pl-PL" dirty="0"/>
              <a:t>Tradycyjnie już 6 stycznia ulicami Gliwic przeszedł radosny </a:t>
            </a:r>
            <a:r>
              <a:rPr lang="pl-PL" b="1" dirty="0">
                <a:solidFill>
                  <a:srgbClr val="4C9600"/>
                </a:solidFill>
              </a:rPr>
              <a:t>Orszak Trzech Króli</a:t>
            </a:r>
            <a:r>
              <a:rPr lang="pl-PL" dirty="0"/>
              <a:t>. </a:t>
            </a:r>
          </a:p>
          <a:p>
            <a:r>
              <a:rPr lang="pl-PL" dirty="0"/>
              <a:t>Z jego uczestnikami </a:t>
            </a:r>
            <a:br>
              <a:rPr lang="pl-PL" dirty="0"/>
            </a:br>
            <a:r>
              <a:rPr lang="pl-PL" dirty="0"/>
              <a:t>spotkałam się na Rynku. </a:t>
            </a:r>
            <a:br>
              <a:rPr lang="pl-PL" dirty="0"/>
            </a:br>
            <a:r>
              <a:rPr lang="pl-PL" dirty="0"/>
              <a:t>Tam właśnie odbyło się wspólne kolędowanie.</a:t>
            </a:r>
          </a:p>
          <a:p>
            <a:pPr marL="0" lvl="0" indent="0">
              <a:buNone/>
            </a:pPr>
            <a:endParaRPr lang="pl-PL" sz="2200" b="1" dirty="0">
              <a:solidFill>
                <a:srgbClr val="4C9600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D39E24D-D640-48BC-9A7B-9FEB72E1CEDC}"/>
              </a:ext>
            </a:extLst>
          </p:cNvPr>
          <p:cNvSpPr/>
          <p:nvPr/>
        </p:nvSpPr>
        <p:spPr>
          <a:xfrm>
            <a:off x="170361" y="6483158"/>
            <a:ext cx="8959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 err="1">
                <a:solidFill>
                  <a:schemeClr val="bg1"/>
                </a:solidFill>
              </a:rPr>
              <a:t>Freepik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3B6BB63-32A3-41E3-9808-7F5D2F0BF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7442" y="435522"/>
            <a:ext cx="1517115" cy="151711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6C91597-1D5D-41A5-9173-6265C5640E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19FFDBB9-B07E-4A0B-9AB9-9CB9B497DBB8}"/>
              </a:ext>
            </a:extLst>
          </p:cNvPr>
          <p:cNvSpPr/>
          <p:nvPr/>
        </p:nvSpPr>
        <p:spPr>
          <a:xfrm>
            <a:off x="7047816" y="6344658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A. Duda-Kordus / UM Gliwice</a:t>
            </a:r>
          </a:p>
        </p:txBody>
      </p:sp>
    </p:spTree>
    <p:extLst>
      <p:ext uri="{BB962C8B-B14F-4D97-AF65-F5344CB8AC3E}">
        <p14:creationId xmlns:p14="http://schemas.microsoft.com/office/powerpoint/2010/main" val="755373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FEB1C04-7C77-47BD-BBA0-24E519196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644" y="1332065"/>
            <a:ext cx="8032155" cy="552593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CCFD7AE-0FC6-4980-878D-3119EB851E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827202" y="750845"/>
            <a:ext cx="1243496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5129973" y="809699"/>
            <a:ext cx="4646989" cy="808086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863" y="1867643"/>
            <a:ext cx="6343467" cy="4792561"/>
          </a:xfrm>
        </p:spPr>
        <p:txBody>
          <a:bodyPr>
            <a:noAutofit/>
          </a:bodyPr>
          <a:lstStyle/>
          <a:p>
            <a:r>
              <a:rPr lang="pl-PL" dirty="0"/>
              <a:t>Gliwiczanie nie zawiedli i po raz </a:t>
            </a:r>
            <a:br>
              <a:rPr lang="pl-PL" dirty="0"/>
            </a:br>
            <a:r>
              <a:rPr lang="pl-PL" dirty="0"/>
              <a:t>kolejny wykazali się niezwykłą </a:t>
            </a:r>
            <a:br>
              <a:rPr lang="pl-PL" dirty="0"/>
            </a:br>
            <a:r>
              <a:rPr lang="pl-PL" dirty="0"/>
              <a:t>hojnością. W tym roku wsparli </a:t>
            </a:r>
            <a:br>
              <a:rPr lang="pl-PL" dirty="0"/>
            </a:br>
            <a:r>
              <a:rPr lang="pl-PL" dirty="0"/>
              <a:t>działania </a:t>
            </a:r>
            <a:r>
              <a:rPr lang="pl-PL" b="1" dirty="0">
                <a:solidFill>
                  <a:srgbClr val="4C9600"/>
                </a:solidFill>
              </a:rPr>
              <a:t>Wielkiej Orkiestry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Świątecznej Pomocy</a:t>
            </a:r>
            <a:r>
              <a:rPr lang="pl-PL" dirty="0"/>
              <a:t>, ukierunkowane </a:t>
            </a:r>
            <a:br>
              <a:rPr lang="pl-PL" dirty="0"/>
            </a:br>
            <a:r>
              <a:rPr lang="pl-PL" dirty="0"/>
              <a:t>tym razem na doposażenie </a:t>
            </a:r>
            <a:br>
              <a:rPr lang="pl-PL" dirty="0"/>
            </a:br>
            <a:r>
              <a:rPr lang="pl-PL" dirty="0"/>
              <a:t>hematologii i onkologii dziecięcej, </a:t>
            </a:r>
            <a:br>
              <a:rPr lang="pl-PL" dirty="0"/>
            </a:br>
            <a:r>
              <a:rPr lang="pl-PL" dirty="0"/>
              <a:t>kwotą blisko </a:t>
            </a:r>
            <a:r>
              <a:rPr lang="pl-PL" b="1" dirty="0">
                <a:solidFill>
                  <a:srgbClr val="4C9600"/>
                </a:solidFill>
              </a:rPr>
              <a:t>500 tys. zł</a:t>
            </a:r>
            <a:r>
              <a:rPr lang="pl-PL" dirty="0"/>
              <a:t>! </a:t>
            </a:r>
            <a:br>
              <a:rPr lang="pl-PL" dirty="0"/>
            </a:br>
            <a:r>
              <a:rPr lang="pl-PL" dirty="0"/>
              <a:t>Bardzo dziękuję wszystkim, </a:t>
            </a:r>
            <a:br>
              <a:rPr lang="pl-PL" dirty="0"/>
            </a:br>
            <a:r>
              <a:rPr lang="pl-PL" dirty="0"/>
              <a:t>którzy włączyli się w tę </a:t>
            </a:r>
            <a:br>
              <a:rPr lang="pl-PL" dirty="0"/>
            </a:br>
            <a:r>
              <a:rPr lang="pl-PL" dirty="0"/>
              <a:t>niezwykłą akcję.  </a:t>
            </a:r>
          </a:p>
          <a:p>
            <a:pPr lvl="0"/>
            <a:endParaRPr lang="pl-PL" sz="21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289" y="882480"/>
            <a:ext cx="4360686" cy="5355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Rekordowy finał WOŚP</a:t>
            </a:r>
            <a:endParaRPr lang="pl-PL" sz="3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8722C5F-FE30-418E-A204-C67B03CF6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  <p:pic>
        <p:nvPicPr>
          <p:cNvPr id="9" name="Grafika 5">
            <a:extLst>
              <a:ext uri="{FF2B5EF4-FFF2-40B4-BE49-F238E27FC236}">
                <a16:creationId xmlns:a16="http://schemas.microsoft.com/office/drawing/2014/main" id="{41575FC2-630B-4011-9098-AA59DFC693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2206"/>
          <a:stretch/>
        </p:blipFill>
        <p:spPr>
          <a:xfrm>
            <a:off x="-382431" y="-232958"/>
            <a:ext cx="3370765" cy="2893399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CBA5A041-984E-4BF6-B3B0-57BBB2FD0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690" y="326461"/>
            <a:ext cx="1517115" cy="1517115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4717B53B-2F1B-4BAA-B898-6A0360D8E7A4}"/>
              </a:ext>
            </a:extLst>
          </p:cNvPr>
          <p:cNvSpPr/>
          <p:nvPr/>
        </p:nvSpPr>
        <p:spPr>
          <a:xfrm>
            <a:off x="1987985" y="6449740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Buksa / UM Gliwice</a:t>
            </a:r>
          </a:p>
        </p:txBody>
      </p:sp>
    </p:spTree>
    <p:extLst>
      <p:ext uri="{BB962C8B-B14F-4D97-AF65-F5344CB8AC3E}">
        <p14:creationId xmlns:p14="http://schemas.microsoft.com/office/powerpoint/2010/main" val="2361655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2C992F1-5C5B-42D8-8C67-A3CF4CA0E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450" y="937825"/>
            <a:ext cx="8706301" cy="592471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E85A27D-30DC-4BE2-8A13-8A5959FE88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35625" y="317540"/>
            <a:ext cx="1243496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5531408" y="924698"/>
            <a:ext cx="2497153" cy="67762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042" y="885788"/>
            <a:ext cx="5807110" cy="5355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600" b="1" dirty="0" err="1">
                <a:solidFill>
                  <a:schemeClr val="bg1"/>
                </a:solidFill>
                <a:latin typeface="+mn-lt"/>
              </a:rPr>
              <a:t>Prawosfera</a:t>
            </a:r>
            <a:r>
              <a:rPr lang="pl-PL" sz="3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l-PL" sz="3600" b="1" dirty="0">
                <a:solidFill>
                  <a:srgbClr val="134191"/>
                </a:solidFill>
                <a:latin typeface="+mn-lt"/>
              </a:rPr>
              <a:t>  dla nastolatków</a:t>
            </a:r>
            <a:endParaRPr lang="pl-PL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035" y="1989614"/>
            <a:ext cx="4825431" cy="4671331"/>
          </a:xfrm>
        </p:spPr>
        <p:txBody>
          <a:bodyPr>
            <a:normAutofit fontScale="77500" lnSpcReduction="20000"/>
          </a:bodyPr>
          <a:lstStyle/>
          <a:p>
            <a:r>
              <a:rPr lang="pl-PL" sz="3000" dirty="0"/>
              <a:t>Bezpieczeństwo i ochrona </a:t>
            </a:r>
            <a:br>
              <a:rPr lang="pl-PL" sz="3000" dirty="0"/>
            </a:br>
            <a:r>
              <a:rPr lang="pl-PL" sz="3000" dirty="0"/>
              <a:t>tożsamości w sieci, podstawowe prawa obywatelskie i prawa dziecka czy odpowiedzialność prawna nastolatków – to zagadnienia, </a:t>
            </a:r>
            <a:br>
              <a:rPr lang="pl-PL" sz="3000" dirty="0"/>
            </a:br>
            <a:r>
              <a:rPr lang="pl-PL" sz="3000" dirty="0"/>
              <a:t>na temat których </a:t>
            </a:r>
            <a:r>
              <a:rPr lang="pl-PL" sz="3000" b="1" dirty="0">
                <a:solidFill>
                  <a:srgbClr val="4C9600"/>
                </a:solidFill>
              </a:rPr>
              <a:t>gliwicka młodzież będzie zdobywać wiedzę od sędziów </a:t>
            </a:r>
            <a:br>
              <a:rPr lang="pl-PL" sz="3000" b="1" dirty="0">
                <a:solidFill>
                  <a:srgbClr val="4C9600"/>
                </a:solidFill>
              </a:rPr>
            </a:br>
            <a:r>
              <a:rPr lang="pl-PL" sz="3000" b="1" dirty="0">
                <a:solidFill>
                  <a:srgbClr val="4C9600"/>
                </a:solidFill>
              </a:rPr>
              <a:t>i specjalistów z zakresu prawa</a:t>
            </a:r>
            <a:r>
              <a:rPr lang="pl-PL" sz="3000" dirty="0"/>
              <a:t>. </a:t>
            </a:r>
          </a:p>
          <a:p>
            <a:r>
              <a:rPr lang="pl-PL" sz="3000" dirty="0"/>
              <a:t>Za nami pierwsze spotkanie </a:t>
            </a:r>
            <a:br>
              <a:rPr lang="pl-PL" sz="3000" dirty="0"/>
            </a:br>
            <a:r>
              <a:rPr lang="pl-PL" sz="3000" dirty="0"/>
              <a:t>w ramach cyklu </a:t>
            </a:r>
            <a:r>
              <a:rPr lang="pl-PL" sz="3000" b="1" dirty="0">
                <a:solidFill>
                  <a:srgbClr val="4C9600"/>
                </a:solidFill>
              </a:rPr>
              <a:t>„</a:t>
            </a:r>
            <a:r>
              <a:rPr lang="pl-PL" sz="3000" b="1" dirty="0" err="1">
                <a:solidFill>
                  <a:srgbClr val="4C9600"/>
                </a:solidFill>
              </a:rPr>
              <a:t>Prawosfera</a:t>
            </a:r>
            <a:r>
              <a:rPr lang="pl-PL" sz="3000" b="1" dirty="0">
                <a:solidFill>
                  <a:srgbClr val="4C9600"/>
                </a:solidFill>
              </a:rPr>
              <a:t> – zrozumieć prawo” </a:t>
            </a:r>
            <a:r>
              <a:rPr lang="pl-PL" sz="3000" dirty="0"/>
              <a:t>– edukacyjnego projektu Miejskiej Biblioteki Publicznej i Sądu Okręgowego </a:t>
            </a:r>
            <a:br>
              <a:rPr lang="pl-PL" sz="3000" dirty="0"/>
            </a:br>
            <a:r>
              <a:rPr lang="pl-PL" sz="3000" dirty="0"/>
              <a:t>w Gliwicach. </a:t>
            </a:r>
            <a:br>
              <a:rPr lang="pl-PL" sz="3000" dirty="0"/>
            </a:br>
            <a:r>
              <a:rPr lang="pl-PL" sz="3000" dirty="0"/>
              <a:t>Ten niezwykle ciekawy </a:t>
            </a:r>
            <a:br>
              <a:rPr lang="pl-PL" sz="3000" dirty="0"/>
            </a:br>
            <a:r>
              <a:rPr lang="pl-PL" sz="3000" dirty="0"/>
              <a:t>i ważny projekt objęłam </a:t>
            </a:r>
            <a:br>
              <a:rPr lang="pl-PL" sz="3000" dirty="0"/>
            </a:br>
            <a:r>
              <a:rPr lang="pl-PL" sz="3000" dirty="0"/>
              <a:t>swoim patronatem. </a:t>
            </a:r>
          </a:p>
          <a:p>
            <a:pPr lvl="0"/>
            <a:endParaRPr lang="pl-PL" sz="2400" b="1" dirty="0">
              <a:solidFill>
                <a:srgbClr val="4C9600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D39E24D-D640-48BC-9A7B-9FEB72E1CEDC}"/>
              </a:ext>
            </a:extLst>
          </p:cNvPr>
          <p:cNvSpPr/>
          <p:nvPr/>
        </p:nvSpPr>
        <p:spPr>
          <a:xfrm>
            <a:off x="170361" y="6483158"/>
            <a:ext cx="1763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>
                <a:solidFill>
                  <a:schemeClr val="bg1"/>
                </a:solidFill>
              </a:rPr>
              <a:t>G. </a:t>
            </a:r>
            <a:r>
              <a:rPr lang="pl-PL" sz="1200" dirty="0" err="1">
                <a:solidFill>
                  <a:schemeClr val="bg1"/>
                </a:solidFill>
              </a:rPr>
              <a:t>Ożga</a:t>
            </a:r>
            <a:r>
              <a:rPr lang="pl-PL" sz="1200" dirty="0">
                <a:solidFill>
                  <a:schemeClr val="bg1"/>
                </a:solidFill>
              </a:rPr>
              <a:t> / UM Gliwice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3B6BB63-32A3-41E3-9808-7F5D2F0BF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220" y="391460"/>
            <a:ext cx="1517115" cy="15171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12709B-1DCA-4730-BB98-217394EE02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88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15942" y="1367299"/>
            <a:ext cx="4508287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23" y="2612665"/>
            <a:ext cx="4292142" cy="4311437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Dobiegły końca prace </a:t>
            </a:r>
            <a:br>
              <a:rPr lang="pl-PL" dirty="0"/>
            </a:br>
            <a:r>
              <a:rPr lang="pl-PL" dirty="0"/>
              <a:t>nad </a:t>
            </a:r>
            <a:r>
              <a:rPr lang="pl-PL" b="1" dirty="0">
                <a:solidFill>
                  <a:srgbClr val="4C9600"/>
                </a:solidFill>
              </a:rPr>
              <a:t>Gminnym Programem Rewitalizacji dla Gliwic na lata 2025–2035</a:t>
            </a:r>
            <a:r>
              <a:rPr lang="pl-PL" dirty="0"/>
              <a:t>. </a:t>
            </a:r>
            <a:br>
              <a:rPr lang="pl-PL" dirty="0"/>
            </a:br>
            <a:r>
              <a:rPr lang="pl-PL" dirty="0"/>
              <a:t>Do 7 lutego na platformie </a:t>
            </a:r>
            <a:r>
              <a:rPr lang="pl-PL" dirty="0">
                <a:hlinkClick r:id="rId3"/>
              </a:rPr>
              <a:t>decydujmyrazem.gliwice.pl</a:t>
            </a:r>
            <a:r>
              <a:rPr lang="pl-PL" dirty="0"/>
              <a:t> trwają konsultacje społeczne dotyczące treści tego dokumentu. </a:t>
            </a:r>
          </a:p>
          <a:p>
            <a:r>
              <a:rPr lang="pl-PL" dirty="0"/>
              <a:t>W ramach konsultacji społecznych odbyły się też </a:t>
            </a:r>
            <a:br>
              <a:rPr lang="pl-PL" dirty="0"/>
            </a:br>
            <a:r>
              <a:rPr lang="pl-PL" dirty="0"/>
              <a:t>dwa spotkania z mieszkańcami: w Klubie Perełka i Miejskiej Bibliotece Publicznej. </a:t>
            </a:r>
          </a:p>
          <a:p>
            <a:endParaRPr lang="pl-PL" sz="1800" b="1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42" y="659949"/>
            <a:ext cx="5212032" cy="10316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l-PL" sz="3600" b="1" dirty="0">
                <a:solidFill>
                  <a:srgbClr val="134191"/>
                </a:solidFill>
                <a:latin typeface="+mn-lt"/>
              </a:rPr>
              <a:t>Gminny </a:t>
            </a:r>
            <a:br>
              <a:rPr lang="pl-PL" sz="3600" b="1" dirty="0">
                <a:solidFill>
                  <a:srgbClr val="134191"/>
                </a:solidFill>
                <a:latin typeface="+mn-lt"/>
              </a:rPr>
            </a:br>
            <a:r>
              <a:rPr lang="pl-PL" sz="3600" b="1" dirty="0">
                <a:solidFill>
                  <a:srgbClr val="134191"/>
                </a:solidFill>
                <a:latin typeface="+mn-lt"/>
              </a:rPr>
              <a:t> </a:t>
            </a:r>
            <a:r>
              <a:rPr lang="pl-PL" sz="3600" b="1" dirty="0">
                <a:solidFill>
                  <a:schemeClr val="bg1"/>
                </a:solidFill>
                <a:latin typeface="+mn-lt"/>
              </a:rPr>
              <a:t>Program Rewitalizacji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CF28758D-4A13-4A34-855E-A1D7F3EF8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3661" y="486328"/>
            <a:ext cx="1517115" cy="1517115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89321E84-D480-4151-860A-5AE883A5D6B1}"/>
              </a:ext>
            </a:extLst>
          </p:cNvPr>
          <p:cNvSpPr/>
          <p:nvPr/>
        </p:nvSpPr>
        <p:spPr>
          <a:xfrm>
            <a:off x="8311827" y="6462437"/>
            <a:ext cx="2716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>
                <a:solidFill>
                  <a:schemeClr val="bg1"/>
                </a:solidFill>
              </a:rPr>
              <a:t>materiały CRG w Gliwicach</a:t>
            </a:r>
          </a:p>
          <a:p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F7054ED-0CAC-4E07-847A-BA8A10BDC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23" y="2828733"/>
            <a:ext cx="6660840" cy="3711727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0B3A6E1-3D19-4DFB-A4A2-D69BF7C6F3DC}"/>
              </a:ext>
            </a:extLst>
          </p:cNvPr>
          <p:cNvSpPr/>
          <p:nvPr/>
        </p:nvSpPr>
        <p:spPr>
          <a:xfrm>
            <a:off x="5345723" y="2749594"/>
            <a:ext cx="6846277" cy="207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F3943820-EE0B-4CD8-A8D8-4F00C71166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2206"/>
          <a:stretch/>
        </p:blipFill>
        <p:spPr>
          <a:xfrm flipH="1">
            <a:off x="9187389" y="-201815"/>
            <a:ext cx="3265566" cy="289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12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CCE857C-AD30-4D08-9B3C-419FC0D3A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06" y="1084501"/>
            <a:ext cx="7967381" cy="581220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7469205-64EB-491B-BB27-4C816E71D5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972755" y="0"/>
            <a:ext cx="13158787" cy="7257197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 flipH="1">
            <a:off x="2284673" y="542001"/>
            <a:ext cx="2996119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60" y="1733359"/>
            <a:ext cx="4944319" cy="5302979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>
                <a:solidFill>
                  <a:srgbClr val="4C9600"/>
                </a:solidFill>
              </a:rPr>
              <a:t>Wielopoziomowym, nowoczesnym parkingom wkomponowanym w miejski krajobraz</a:t>
            </a:r>
            <a:r>
              <a:rPr lang="pl-PL" dirty="0"/>
              <a:t>, pełniącym jednocześnie funkcje społeczne – </a:t>
            </a:r>
            <a:br>
              <a:rPr lang="pl-PL" dirty="0"/>
            </a:br>
            <a:r>
              <a:rPr lang="pl-PL" dirty="0"/>
              <a:t>z kawiarniami czy sklepami na parterze oraz zielonymi terenami rekreacyjnymi na dachach poświęcone było spotkanie, podczas którego wspólnie z moim zastępcą, miejską urbanistką oraz przedstawicielami poszczególnych wydziałów i jednostek miejskich </a:t>
            </a:r>
            <a:r>
              <a:rPr lang="pl-PL" b="1" dirty="0">
                <a:solidFill>
                  <a:srgbClr val="4C9600"/>
                </a:solidFill>
              </a:rPr>
              <a:t>podsumowaliśmy możliwości realizacji takich inwestycji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w mieście</a:t>
            </a:r>
            <a:r>
              <a:rPr lang="pl-PL" dirty="0"/>
              <a:t>, wybierając wstępnie najbardziej rokujące rozwiązania.</a:t>
            </a:r>
          </a:p>
          <a:p>
            <a:endParaRPr lang="pl-PL" sz="1800" b="1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60" y="273759"/>
            <a:ext cx="5212032" cy="10316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l-PL" sz="3600" b="1" dirty="0">
                <a:solidFill>
                  <a:srgbClr val="134191"/>
                </a:solidFill>
                <a:latin typeface="+mn-lt"/>
              </a:rPr>
              <a:t>Powstaną   </a:t>
            </a:r>
            <a:r>
              <a:rPr lang="pl-PL" sz="3600" b="1" dirty="0">
                <a:solidFill>
                  <a:schemeClr val="bg1"/>
                </a:solidFill>
                <a:latin typeface="+mn-lt"/>
              </a:rPr>
              <a:t>nowe parkingi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CF28758D-4A13-4A34-855E-A1D7F3EF8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3763" y="486328"/>
            <a:ext cx="1517115" cy="1517115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89321E84-D480-4151-860A-5AE883A5D6B1}"/>
              </a:ext>
            </a:extLst>
          </p:cNvPr>
          <p:cNvSpPr/>
          <p:nvPr/>
        </p:nvSpPr>
        <p:spPr>
          <a:xfrm>
            <a:off x="7286877" y="6462437"/>
            <a:ext cx="2716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>
                <a:solidFill>
                  <a:schemeClr val="bg1"/>
                </a:solidFill>
              </a:rPr>
              <a:t>materiały BUR UM w Gliwicach</a:t>
            </a:r>
          </a:p>
          <a:p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1CCC92C-CDA4-4175-BC0D-5DD85DB51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66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70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EF43B4-A309-40EC-BB06-A0D57BE9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655" y="1705583"/>
            <a:ext cx="7640820" cy="515241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1F12006-29BE-4C2F-B370-CB445BFE2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485253" y="719888"/>
            <a:ext cx="1243496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8190903" y="851309"/>
            <a:ext cx="2340910" cy="77847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132" y="957934"/>
            <a:ext cx="5004516" cy="535578"/>
          </a:xfrm>
        </p:spPr>
        <p:txBody>
          <a:bodyPr>
            <a:normAutofit fontScale="90000"/>
          </a:bodyPr>
          <a:lstStyle/>
          <a:p>
            <a:r>
              <a:rPr lang="pl-PL" sz="4000" b="1" dirty="0">
                <a:solidFill>
                  <a:srgbClr val="134191"/>
                </a:solidFill>
                <a:latin typeface="+mn-lt"/>
              </a:rPr>
              <a:t>Oliwia  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na medal!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085" y="2115692"/>
            <a:ext cx="4691257" cy="4486146"/>
          </a:xfrm>
        </p:spPr>
        <p:txBody>
          <a:bodyPr>
            <a:normAutofit fontScale="85000" lnSpcReduction="20000"/>
          </a:bodyPr>
          <a:lstStyle/>
          <a:p>
            <a:r>
              <a:rPr lang="pl-PL" b="1" dirty="0">
                <a:solidFill>
                  <a:srgbClr val="4C9600"/>
                </a:solidFill>
              </a:rPr>
              <a:t>Gliwiczanka najlepszą Polką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w Pucharze Świata Juniorek</a:t>
            </a:r>
            <a:r>
              <a:rPr lang="pl-PL" dirty="0"/>
              <a:t>. Oliwia Janeczek – szpadzistka Szermierczego Klubu Sportowego Muszkieter Gliwice – zajęła wysokie, 11. miejsce rywalizując we włoskim Udine z niemal </a:t>
            </a:r>
            <a:br>
              <a:rPr lang="pl-PL" dirty="0"/>
            </a:br>
            <a:r>
              <a:rPr lang="pl-PL" dirty="0"/>
              <a:t>300 czołowymi zawodniczkami </a:t>
            </a:r>
            <a:br>
              <a:rPr lang="pl-PL" dirty="0"/>
            </a:br>
            <a:r>
              <a:rPr lang="pl-PL" dirty="0"/>
              <a:t>z całego świata. </a:t>
            </a:r>
          </a:p>
          <a:p>
            <a:r>
              <a:rPr lang="pl-PL" dirty="0"/>
              <a:t>To jednak nie koniec sukcesów. </a:t>
            </a:r>
            <a:r>
              <a:rPr lang="pl-PL" b="1" dirty="0">
                <a:solidFill>
                  <a:srgbClr val="4C9600"/>
                </a:solidFill>
              </a:rPr>
              <a:t>Gliwiczanka zajęła </a:t>
            </a:r>
            <a:r>
              <a:rPr lang="pl-PL" dirty="0"/>
              <a:t>również wysokie </a:t>
            </a:r>
            <a:r>
              <a:rPr lang="pl-PL" b="1" dirty="0">
                <a:solidFill>
                  <a:srgbClr val="4C9600"/>
                </a:solidFill>
              </a:rPr>
              <a:t>7. miejsce w Pucharze Europy do lat 17</a:t>
            </a:r>
            <a:r>
              <a:rPr lang="pl-PL" dirty="0"/>
              <a:t>, uzyskując kwalifikację na Mistrzostwa Europy i Świata Kadetek. Gratuluję!</a:t>
            </a:r>
          </a:p>
          <a:p>
            <a:pPr lvl="0"/>
            <a:endParaRPr lang="pl-PL" sz="2400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B0A6B620-0162-4F4E-9C18-D0C70571C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9923" y="484544"/>
            <a:ext cx="1512000" cy="151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9BBB8A7-6EEE-4FE8-8CD3-3A086D564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98AA809F-6662-41C5-83EF-716CB6FEEFBD}"/>
              </a:ext>
            </a:extLst>
          </p:cNvPr>
          <p:cNvSpPr/>
          <p:nvPr/>
        </p:nvSpPr>
        <p:spPr>
          <a:xfrm>
            <a:off x="170361" y="6483158"/>
            <a:ext cx="2439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>
                <a:solidFill>
                  <a:schemeClr val="bg1"/>
                </a:solidFill>
              </a:rPr>
              <a:t>Materiały KS Muszkieter Gliwice</a:t>
            </a:r>
          </a:p>
        </p:txBody>
      </p:sp>
    </p:spTree>
    <p:extLst>
      <p:ext uri="{BB962C8B-B14F-4D97-AF65-F5344CB8AC3E}">
        <p14:creationId xmlns:p14="http://schemas.microsoft.com/office/powerpoint/2010/main" val="1400384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20B32B0-7952-499C-91DB-7CFBED644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44" y="1594522"/>
            <a:ext cx="7480745" cy="526347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7969994-7133-4421-97AE-42E95DB27E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1224542" y="492855"/>
            <a:ext cx="13158787" cy="7257197"/>
          </a:xfrm>
          <a:prstGeom prst="rect">
            <a:avLst/>
          </a:prstGeom>
        </p:spPr>
      </p:pic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C1AB0838-216D-4706-B932-B543AC6EC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07" y="1996544"/>
            <a:ext cx="4390785" cy="43481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700" dirty="0"/>
              <a:t>Z ogromną przyjemnością kibicowałam zmaganiom ponad 570 zawodników </a:t>
            </a:r>
            <a:br>
              <a:rPr lang="pl-PL" sz="2700" dirty="0"/>
            </a:br>
            <a:r>
              <a:rPr lang="pl-PL" sz="2700" dirty="0"/>
              <a:t>i zawodniczek z niemal </a:t>
            </a:r>
            <a:br>
              <a:rPr lang="pl-PL" sz="2700" dirty="0"/>
            </a:br>
            <a:r>
              <a:rPr lang="pl-PL" sz="2700" dirty="0"/>
              <a:t>50 klubów z całej Polski, którzy rywalizowali na gliwickim „Olimpijczyku” w wyjątkowych okolicznościach – po zmroku, </a:t>
            </a:r>
            <a:br>
              <a:rPr lang="pl-PL" sz="2700" dirty="0"/>
            </a:br>
            <a:r>
              <a:rPr lang="pl-PL" sz="2700" dirty="0"/>
              <a:t>w rytm muzyki, buchającego ognia i przeszywających ciemność kolorowych świateł.</a:t>
            </a:r>
          </a:p>
          <a:p>
            <a:pPr marL="0" indent="0">
              <a:buNone/>
            </a:pPr>
            <a:r>
              <a:rPr lang="pl-PL" sz="2700" dirty="0"/>
              <a:t>Zawody </a:t>
            </a:r>
            <a:r>
              <a:rPr lang="pl-PL" sz="2700" b="1" dirty="0">
                <a:solidFill>
                  <a:srgbClr val="4C9600"/>
                </a:solidFill>
              </a:rPr>
              <a:t>Gliwice </a:t>
            </a:r>
            <a:r>
              <a:rPr lang="pl-PL" sz="2700" b="1" dirty="0" err="1">
                <a:solidFill>
                  <a:srgbClr val="4C9600"/>
                </a:solidFill>
              </a:rPr>
              <a:t>Night&amp;Lights</a:t>
            </a:r>
            <a:r>
              <a:rPr lang="pl-PL" sz="2700" b="1" dirty="0">
                <a:solidFill>
                  <a:srgbClr val="4C9600"/>
                </a:solidFill>
              </a:rPr>
              <a:t> </a:t>
            </a:r>
            <a:r>
              <a:rPr lang="pl-PL" sz="2700" b="1" dirty="0" err="1">
                <a:solidFill>
                  <a:srgbClr val="4C9600"/>
                </a:solidFill>
              </a:rPr>
              <a:t>Swim</a:t>
            </a:r>
            <a:r>
              <a:rPr lang="pl-PL" sz="2700" b="1" dirty="0">
                <a:solidFill>
                  <a:srgbClr val="4C9600"/>
                </a:solidFill>
              </a:rPr>
              <a:t> 2025 </a:t>
            </a:r>
            <a:r>
              <a:rPr lang="pl-PL" sz="2700" dirty="0"/>
              <a:t>to było niezwykłe sportowe i wizualne show!</a:t>
            </a:r>
          </a:p>
          <a:p>
            <a:pPr marL="0" lvl="0" indent="0">
              <a:buNone/>
            </a:pPr>
            <a:endParaRPr lang="pl-PL" sz="2400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CC0F669-22DD-42E5-9BFA-252562734539}"/>
              </a:ext>
            </a:extLst>
          </p:cNvPr>
          <p:cNvSpPr/>
          <p:nvPr/>
        </p:nvSpPr>
        <p:spPr>
          <a:xfrm>
            <a:off x="1785370" y="703887"/>
            <a:ext cx="3764973" cy="77847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8D6B9AAF-724A-4F2B-A8B8-0B1BF2EB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07" y="840154"/>
            <a:ext cx="6208568" cy="535578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134191"/>
                </a:solidFill>
                <a:latin typeface="+mn-lt"/>
              </a:rPr>
              <a:t>Nocne   </a:t>
            </a:r>
            <a:r>
              <a:rPr lang="pl-PL" sz="3200" b="1" dirty="0">
                <a:solidFill>
                  <a:schemeClr val="bg1"/>
                </a:solidFill>
                <a:latin typeface="+mn-lt"/>
              </a:rPr>
              <a:t>zmagania pływaków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8A303FFE-0968-4087-882B-2440E2009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9847" y="484544"/>
            <a:ext cx="1512000" cy="1512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3702A17-F81D-4D93-99A4-81CFF368D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436AF81-C5C9-4E39-A6E6-209D5965C3C7}"/>
              </a:ext>
            </a:extLst>
          </p:cNvPr>
          <p:cNvSpPr/>
          <p:nvPr/>
        </p:nvSpPr>
        <p:spPr>
          <a:xfrm>
            <a:off x="6191782" y="6344658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Biel / </a:t>
            </a:r>
            <a:r>
              <a:rPr lang="pl-PL" sz="1200" dirty="0" err="1">
                <a:solidFill>
                  <a:schemeClr val="bg1"/>
                </a:solidFill>
              </a:rPr>
              <a:t>Sikret</a:t>
            </a:r>
            <a:r>
              <a:rPr lang="pl-PL" sz="1200" dirty="0">
                <a:solidFill>
                  <a:schemeClr val="bg1"/>
                </a:solidFill>
              </a:rPr>
              <a:t> Gliwice</a:t>
            </a:r>
          </a:p>
        </p:txBody>
      </p:sp>
    </p:spTree>
    <p:extLst>
      <p:ext uri="{BB962C8B-B14F-4D97-AF65-F5344CB8AC3E}">
        <p14:creationId xmlns:p14="http://schemas.microsoft.com/office/powerpoint/2010/main" val="22202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57EA3EF-5C77-4E4F-846F-29F7BCC6F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292"/>
            <a:ext cx="8839200" cy="58913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3978672-4C06-4646-9CBC-710697195C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85725" y="-1"/>
            <a:ext cx="12434961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0CB655-378E-44C1-83D2-6F7DABDD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586" y="2096996"/>
            <a:ext cx="4884137" cy="4786313"/>
          </a:xfrm>
        </p:spPr>
        <p:txBody>
          <a:bodyPr>
            <a:normAutofit/>
          </a:bodyPr>
          <a:lstStyle/>
          <a:p>
            <a:r>
              <a:rPr lang="pl-PL" dirty="0"/>
              <a:t>Do grona gliwickich stulatków dołączyła pani </a:t>
            </a:r>
            <a:r>
              <a:rPr lang="pl-PL" b="1" dirty="0">
                <a:solidFill>
                  <a:srgbClr val="4C9600"/>
                </a:solidFill>
              </a:rPr>
              <a:t>Halina </a:t>
            </a:r>
            <a:r>
              <a:rPr lang="pl-PL" b="1" dirty="0" err="1">
                <a:solidFill>
                  <a:srgbClr val="4C9600"/>
                </a:solidFill>
              </a:rPr>
              <a:t>Guca</a:t>
            </a:r>
            <a:r>
              <a:rPr lang="pl-PL" dirty="0"/>
              <a:t>. </a:t>
            </a:r>
          </a:p>
          <a:p>
            <a:r>
              <a:rPr lang="pl-PL" dirty="0"/>
              <a:t>Z tej okazji miałam przyjemność złożyć Jubilatce najserdeczniejsze życzenia, gratulacje oraz wręczyć odznakę Honorową Sybiraka, przyznaną jej na wniosek Związku Sybiraków.</a:t>
            </a:r>
          </a:p>
          <a:p>
            <a:endParaRPr lang="pl-PL" sz="22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630436" y="790159"/>
            <a:ext cx="2462410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455927" y="790159"/>
            <a:ext cx="5116795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400" b="1" dirty="0">
                <a:solidFill>
                  <a:srgbClr val="134191"/>
                </a:solidFill>
                <a:latin typeface="+mn-lt"/>
              </a:rPr>
              <a:t>  </a:t>
            </a:r>
            <a:r>
              <a:rPr lang="pl-PL" sz="3400" b="1" dirty="0">
                <a:solidFill>
                  <a:schemeClr val="bg1"/>
                </a:solidFill>
                <a:latin typeface="+mn-lt"/>
              </a:rPr>
              <a:t>Dwieście lat,  </a:t>
            </a:r>
            <a:r>
              <a:rPr lang="pl-PL" sz="3400" b="1" dirty="0">
                <a:solidFill>
                  <a:srgbClr val="134191"/>
                </a:solidFill>
                <a:latin typeface="+mn-lt"/>
              </a:rPr>
              <a:t>pani Halino!</a:t>
            </a:r>
            <a:endParaRPr lang="pl-PL" sz="3400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34" y="468874"/>
            <a:ext cx="1504967" cy="1512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91455" y="6318752"/>
            <a:ext cx="402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D. Nita-Garbiec / UM w Gliwicach</a:t>
            </a:r>
          </a:p>
        </p:txBody>
      </p:sp>
    </p:spTree>
    <p:extLst>
      <p:ext uri="{BB962C8B-B14F-4D97-AF65-F5344CB8AC3E}">
        <p14:creationId xmlns:p14="http://schemas.microsoft.com/office/powerpoint/2010/main" val="3846210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22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C02694C-C045-4E95-9F60-1CCEC9541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136" y="1689470"/>
            <a:ext cx="6744965" cy="516853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A923802-B404-4AB5-AAD4-21BC51D6D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104892" y="739343"/>
            <a:ext cx="12434961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FA6741B-501E-4D21-A26A-6C79A1AED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928841" y="924422"/>
            <a:ext cx="3768999" cy="77847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328" y="915348"/>
            <a:ext cx="5296283" cy="5827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Muzyczny jubileusz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4540" y="2290676"/>
            <a:ext cx="5010115" cy="4417007"/>
          </a:xfrm>
        </p:spPr>
        <p:txBody>
          <a:bodyPr>
            <a:noAutofit/>
          </a:bodyPr>
          <a:lstStyle/>
          <a:p>
            <a:r>
              <a:rPr lang="pl-PL" dirty="0"/>
              <a:t>Jubileusz 25-lecia świętowała </a:t>
            </a:r>
            <a:r>
              <a:rPr lang="pl-PL" b="1" dirty="0">
                <a:solidFill>
                  <a:srgbClr val="4C9600"/>
                </a:solidFill>
              </a:rPr>
              <a:t>Gliwicka Orkiestra Kameralna</a:t>
            </a:r>
            <a:r>
              <a:rPr lang="pl-PL" dirty="0"/>
              <a:t>. </a:t>
            </a:r>
          </a:p>
          <a:p>
            <a:r>
              <a:rPr lang="pl-PL" dirty="0"/>
              <a:t>W wyjątkowym koncercie </a:t>
            </a:r>
            <a:br>
              <a:rPr lang="pl-PL" dirty="0"/>
            </a:br>
            <a:r>
              <a:rPr lang="pl-PL" dirty="0"/>
              <a:t>z tej okazji, połączonym </a:t>
            </a:r>
            <a:br>
              <a:rPr lang="pl-PL" dirty="0"/>
            </a:br>
            <a:r>
              <a:rPr lang="pl-PL" dirty="0"/>
              <a:t>z rozpoczęciem Nowego Roku, uczestniczył mój zastępca Łukasz Gorczyński.</a:t>
            </a:r>
          </a:p>
          <a:p>
            <a:pPr marL="0" indent="0">
              <a:buNone/>
            </a:pPr>
            <a:endParaRPr lang="pl-PL" sz="1200" dirty="0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4013714C-E3B8-4BD9-8926-EE79B242E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98165" y="465694"/>
            <a:ext cx="1512000" cy="1512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F8AA1D9-8A93-4DBA-BF05-805DE8350FE5}"/>
              </a:ext>
            </a:extLst>
          </p:cNvPr>
          <p:cNvSpPr/>
          <p:nvPr/>
        </p:nvSpPr>
        <p:spPr>
          <a:xfrm>
            <a:off x="3299424" y="6513271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D. Nita-Garbiec / UM Gliwice</a:t>
            </a:r>
          </a:p>
        </p:txBody>
      </p:sp>
    </p:spTree>
    <p:extLst>
      <p:ext uri="{BB962C8B-B14F-4D97-AF65-F5344CB8AC3E}">
        <p14:creationId xmlns:p14="http://schemas.microsoft.com/office/powerpoint/2010/main" val="4022409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33AFC7E-5EAA-4DF0-9205-AA7D97354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59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6DA3E1C-2DC6-48D7-9CBE-9511AF9AC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76" y="1767783"/>
            <a:ext cx="7050338" cy="509021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4BADA56-59CA-4CA6-8423-DF4C9D69C0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104892" y="739343"/>
            <a:ext cx="1243496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8339949" y="741235"/>
            <a:ext cx="1887063" cy="77847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105" y="1838014"/>
            <a:ext cx="4857222" cy="5090215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Intensywnie zazieleniamy </a:t>
            </a:r>
            <a:br>
              <a:rPr lang="pl-PL" dirty="0"/>
            </a:br>
            <a:r>
              <a:rPr lang="pl-PL" dirty="0"/>
              <a:t>Gliwice. W 2024 r. </a:t>
            </a:r>
            <a:br>
              <a:rPr lang="pl-PL" dirty="0"/>
            </a:br>
            <a:r>
              <a:rPr lang="pl-PL" b="1" dirty="0">
                <a:solidFill>
                  <a:srgbClr val="4C9600"/>
                </a:solidFill>
              </a:rPr>
              <a:t>w Gliwicach nasadzono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ponad 30 000 nowych roślin</a:t>
            </a:r>
            <a:r>
              <a:rPr lang="pl-PL" dirty="0"/>
              <a:t>. </a:t>
            </a:r>
            <a:br>
              <a:rPr lang="pl-PL" dirty="0"/>
            </a:br>
            <a:r>
              <a:rPr lang="pl-PL" dirty="0"/>
              <a:t>Wśród </a:t>
            </a:r>
            <a:r>
              <a:rPr lang="pl-PL" dirty="0" err="1"/>
              <a:t>nasadzeń</a:t>
            </a:r>
            <a:r>
              <a:rPr lang="pl-PL" dirty="0"/>
              <a:t> są: </a:t>
            </a:r>
            <a:br>
              <a:rPr lang="pl-PL" dirty="0"/>
            </a:br>
            <a:r>
              <a:rPr lang="pl-PL" dirty="0"/>
              <a:t>23 000 cebulek kwiatowych, </a:t>
            </a:r>
            <a:br>
              <a:rPr lang="pl-PL" dirty="0"/>
            </a:br>
            <a:r>
              <a:rPr lang="pl-PL" dirty="0"/>
              <a:t>1747 drzew, 2265 bylin, a także ponad 300 róż i 2918 krzewów. Ozdobiły one skwery, parki, zieleńce i pasy drogowe. </a:t>
            </a:r>
            <a:br>
              <a:rPr lang="pl-PL" dirty="0"/>
            </a:br>
            <a:r>
              <a:rPr lang="pl-PL" dirty="0"/>
              <a:t>Do wiosny nasadzonych zostanie jeszcze ponad </a:t>
            </a:r>
            <a:br>
              <a:rPr lang="pl-PL" dirty="0"/>
            </a:br>
            <a:r>
              <a:rPr lang="pl-PL" dirty="0"/>
              <a:t>4 000 roślin.  Nowe drzewa uzupełniły z kolei aleję klonów zwyczajnych, które od dziesięcioleci rosną </a:t>
            </a:r>
            <a:br>
              <a:rPr lang="pl-PL" dirty="0"/>
            </a:br>
            <a:r>
              <a:rPr lang="pl-PL" dirty="0"/>
              <a:t>wzdłuż ul. Sobieskiego.</a:t>
            </a:r>
          </a:p>
          <a:p>
            <a:endParaRPr lang="pl-PL" sz="2200" b="1" dirty="0">
              <a:solidFill>
                <a:srgbClr val="4C96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792402" y="637206"/>
            <a:ext cx="48572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rgbClr val="134191"/>
                </a:solidFill>
              </a:rPr>
              <a:t>Będzie</a:t>
            </a:r>
            <a:r>
              <a:rPr lang="pl-PL" sz="3600" b="1" dirty="0">
                <a:solidFill>
                  <a:schemeClr val="bg1"/>
                </a:solidFill>
              </a:rPr>
              <a:t>    zielono!</a:t>
            </a:r>
            <a:endParaRPr lang="pl-PL" sz="3600" dirty="0">
              <a:solidFill>
                <a:srgbClr val="134191"/>
              </a:solidFill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980DC0D9-5233-4213-9622-6E4A9299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8870" y="327286"/>
            <a:ext cx="1510729" cy="151072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2" y="327286"/>
            <a:ext cx="1340700" cy="363106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6A07BCF2-B309-4CBA-B922-F73805E61030}"/>
              </a:ext>
            </a:extLst>
          </p:cNvPr>
          <p:cNvSpPr/>
          <p:nvPr/>
        </p:nvSpPr>
        <p:spPr>
          <a:xfrm>
            <a:off x="223935" y="6530714"/>
            <a:ext cx="2257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K. Socha / ZDM Gliwice</a:t>
            </a:r>
          </a:p>
        </p:txBody>
      </p:sp>
    </p:spTree>
    <p:extLst>
      <p:ext uri="{BB962C8B-B14F-4D97-AF65-F5344CB8AC3E}">
        <p14:creationId xmlns:p14="http://schemas.microsoft.com/office/powerpoint/2010/main" val="770078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18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F89A84E-CF0A-4ECB-B43C-3FEEBC0F2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74" y="1549667"/>
            <a:ext cx="6952034" cy="53213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D38308B-8D93-4C1C-A17D-30127F9644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596671"/>
            <a:ext cx="12434961" cy="6858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6537A08-044C-4C8E-9544-A4AB300A5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096000" y="719888"/>
            <a:ext cx="5431180" cy="77847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115" y="2045451"/>
            <a:ext cx="5532205" cy="48125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/>
              <a:t>Zakończyła się </a:t>
            </a:r>
            <a:r>
              <a:rPr lang="pl-PL" sz="2000" b="1" dirty="0">
                <a:solidFill>
                  <a:srgbClr val="4C9600"/>
                </a:solidFill>
              </a:rPr>
              <a:t>modernizacja pawilonu </a:t>
            </a:r>
            <a:br>
              <a:rPr lang="pl-PL" sz="2000" b="1" dirty="0">
                <a:solidFill>
                  <a:srgbClr val="4C9600"/>
                </a:solidFill>
              </a:rPr>
            </a:br>
            <a:r>
              <a:rPr lang="pl-PL" sz="2000" b="1" dirty="0">
                <a:solidFill>
                  <a:srgbClr val="4C9600"/>
                </a:solidFill>
              </a:rPr>
              <a:t>dla psów w Schronisku dla zwierząt </a:t>
            </a:r>
            <a:br>
              <a:rPr lang="pl-PL" sz="2000" b="1" dirty="0">
                <a:solidFill>
                  <a:srgbClr val="4C9600"/>
                </a:solidFill>
              </a:rPr>
            </a:br>
            <a:r>
              <a:rPr lang="pl-PL" sz="2000" b="1" dirty="0">
                <a:solidFill>
                  <a:srgbClr val="4C9600"/>
                </a:solidFill>
              </a:rPr>
              <a:t>w Gliwicach</a:t>
            </a:r>
            <a:r>
              <a:rPr lang="pl-PL" sz="2000" dirty="0"/>
              <a:t>. </a:t>
            </a:r>
          </a:p>
          <a:p>
            <a:pPr marL="0" indent="0">
              <a:buNone/>
            </a:pPr>
            <a:r>
              <a:rPr lang="pl-PL" sz="2000" dirty="0"/>
              <a:t>W jej ramach odnowiono 12 boksów </a:t>
            </a:r>
            <a:br>
              <a:rPr lang="pl-PL" sz="2000" dirty="0"/>
            </a:br>
            <a:r>
              <a:rPr lang="pl-PL" sz="2000" dirty="0"/>
              <a:t>dla małych psów, kolejne 12 pomieszczeń zmodernizowano – powstało z nich </a:t>
            </a:r>
            <a:br>
              <a:rPr lang="pl-PL" sz="2000" dirty="0"/>
            </a:br>
            <a:r>
              <a:rPr lang="pl-PL" sz="2000" dirty="0"/>
              <a:t>6 większych, przeznaczonych </a:t>
            </a:r>
            <a:br>
              <a:rPr lang="pl-PL" sz="2000" dirty="0"/>
            </a:br>
            <a:r>
              <a:rPr lang="pl-PL" sz="2000" dirty="0"/>
              <a:t>dla dużych zwierząt. </a:t>
            </a:r>
          </a:p>
          <a:p>
            <a:pPr marL="0" indent="0">
              <a:buNone/>
            </a:pPr>
            <a:r>
              <a:rPr lang="pl-PL" sz="2000" dirty="0"/>
              <a:t>Mam nadzieję, że mieszkające </a:t>
            </a:r>
            <a:br>
              <a:rPr lang="pl-PL" sz="2000" dirty="0"/>
            </a:br>
            <a:r>
              <a:rPr lang="pl-PL" sz="2000" dirty="0"/>
              <a:t>tam czworonogi jak najszybciej </a:t>
            </a:r>
            <a:br>
              <a:rPr lang="pl-PL" sz="2000" dirty="0"/>
            </a:br>
            <a:r>
              <a:rPr lang="pl-PL" sz="2000" dirty="0"/>
              <a:t>znajdą prawdziwe domy </a:t>
            </a:r>
            <a:br>
              <a:rPr lang="pl-PL" sz="2000" dirty="0"/>
            </a:br>
            <a:r>
              <a:rPr lang="pl-PL" sz="2000" dirty="0"/>
              <a:t>i kochających opiekunów.</a:t>
            </a:r>
          </a:p>
          <a:p>
            <a:pPr marL="0" indent="0">
              <a:buNone/>
            </a:pPr>
            <a:endParaRPr lang="pl-PL" sz="2000" b="1" dirty="0">
              <a:solidFill>
                <a:srgbClr val="134191"/>
              </a:solidFill>
            </a:endParaRP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FD2FFD60-0C09-40C4-B53B-827CEE352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71525" y="367799"/>
            <a:ext cx="1512000" cy="1512000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D41897C4-F642-47FD-8DE7-78C26D5F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290" y="493170"/>
            <a:ext cx="6358871" cy="1325563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+mn-lt"/>
              </a:rPr>
              <a:t>Psiaki w nowych boksach</a:t>
            </a:r>
            <a:endParaRPr lang="pl-PL" sz="3600" b="1" dirty="0">
              <a:solidFill>
                <a:srgbClr val="134191"/>
              </a:solidFill>
              <a:latin typeface="+mn-l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31A6859-D293-4CF4-8285-41BABB6524DB}"/>
              </a:ext>
            </a:extLst>
          </p:cNvPr>
          <p:cNvSpPr/>
          <p:nvPr/>
        </p:nvSpPr>
        <p:spPr>
          <a:xfrm>
            <a:off x="1123949" y="6351701"/>
            <a:ext cx="24720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D. Nita-Garbiec / UM Gliwice</a:t>
            </a:r>
          </a:p>
        </p:txBody>
      </p:sp>
    </p:spTree>
    <p:extLst>
      <p:ext uri="{BB962C8B-B14F-4D97-AF65-F5344CB8AC3E}">
        <p14:creationId xmlns:p14="http://schemas.microsoft.com/office/powerpoint/2010/main" val="1612784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08" y="-580915"/>
            <a:ext cx="12563444" cy="823096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-202908" y="4152452"/>
            <a:ext cx="6737295" cy="65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4000" b="1" dirty="0">
                <a:solidFill>
                  <a:srgbClr val="134191"/>
                </a:solidFill>
                <a:latin typeface="+mn-lt"/>
              </a:rPr>
              <a:t>Dziękuję za uwagę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-158164" y="4961590"/>
            <a:ext cx="6692551" cy="65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l-PL" sz="2000" dirty="0">
                <a:solidFill>
                  <a:srgbClr val="134191"/>
                </a:solidFill>
              </a:rPr>
              <a:t>Katarzyna Kuczyńska-Budka</a:t>
            </a:r>
          </a:p>
          <a:p>
            <a:pPr algn="r">
              <a:lnSpc>
                <a:spcPct val="100000"/>
              </a:lnSpc>
            </a:pPr>
            <a:r>
              <a:rPr lang="pl-PL" sz="2000" dirty="0">
                <a:solidFill>
                  <a:srgbClr val="134191"/>
                </a:solidFill>
              </a:rPr>
              <a:t>Prezydent Gliwic</a:t>
            </a:r>
          </a:p>
        </p:txBody>
      </p:sp>
    </p:spTree>
    <p:extLst>
      <p:ext uri="{BB962C8B-B14F-4D97-AF65-F5344CB8AC3E}">
        <p14:creationId xmlns:p14="http://schemas.microsoft.com/office/powerpoint/2010/main" val="185497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B4FDAA9-1938-4870-A150-F9DEA807A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92019"/>
            <a:ext cx="7026029" cy="466598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0AC6A28-9016-4EDC-8AAD-037BA9FA5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776122" y="1173258"/>
            <a:ext cx="1243496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5719864" y="628619"/>
            <a:ext cx="5758774" cy="791619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073859" y="751836"/>
            <a:ext cx="5110264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3800" b="1" dirty="0">
                <a:solidFill>
                  <a:schemeClr val="bg1"/>
                </a:solidFill>
                <a:latin typeface="+mn-lt"/>
              </a:rPr>
              <a:t>Złote i Diamentowe Pary</a:t>
            </a:r>
            <a:endParaRPr lang="pl-PL" sz="3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42D0ED-7408-4E1D-A19C-A31C2A90A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269" y="2114204"/>
            <a:ext cx="4110991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Gliwickie małżeństwa </a:t>
            </a:r>
            <a:br>
              <a:rPr lang="pl-PL" dirty="0"/>
            </a:br>
            <a:r>
              <a:rPr lang="pl-PL" dirty="0"/>
              <a:t>świętują swoje jubileusze. </a:t>
            </a:r>
            <a:br>
              <a:rPr lang="pl-PL" dirty="0"/>
            </a:br>
            <a:r>
              <a:rPr lang="pl-PL" dirty="0"/>
              <a:t>W ostatnim czasie miałam przyjemność kilkukrotnie </a:t>
            </a:r>
            <a:br>
              <a:rPr lang="pl-PL" dirty="0"/>
            </a:br>
            <a:r>
              <a:rPr lang="pl-PL" dirty="0"/>
              <a:t>spotkać się z dostojnymi jubilatami. </a:t>
            </a:r>
            <a:r>
              <a:rPr lang="pl-PL" b="1" dirty="0">
                <a:solidFill>
                  <a:srgbClr val="4C9600"/>
                </a:solidFill>
              </a:rPr>
              <a:t>Pary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obchodzące 50. rocznicę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ślubu</a:t>
            </a:r>
            <a:r>
              <a:rPr lang="pl-PL" dirty="0"/>
              <a:t> udekorowałam </a:t>
            </a:r>
            <a:br>
              <a:rPr lang="pl-PL" dirty="0"/>
            </a:br>
            <a:r>
              <a:rPr lang="pl-PL" dirty="0"/>
              <a:t>medalami nadanymi </a:t>
            </a:r>
            <a:br>
              <a:rPr lang="pl-PL" dirty="0"/>
            </a:br>
            <a:r>
              <a:rPr lang="pl-PL" dirty="0"/>
              <a:t>przez Prezydenta RP </a:t>
            </a:r>
            <a:br>
              <a:rPr lang="pl-PL" dirty="0"/>
            </a:br>
            <a:r>
              <a:rPr lang="pl-PL" dirty="0"/>
              <a:t>„Za długoletnie </a:t>
            </a:r>
            <a:br>
              <a:rPr lang="pl-PL" dirty="0"/>
            </a:br>
            <a:r>
              <a:rPr lang="pl-PL" dirty="0"/>
              <a:t>pożycie małżeńskie”. </a:t>
            </a:r>
          </a:p>
          <a:p>
            <a:pPr marL="0" lvl="0" indent="0">
              <a:buNone/>
            </a:pPr>
            <a:endParaRPr lang="pl-PL" sz="2200" dirty="0"/>
          </a:p>
          <a:p>
            <a:endParaRPr lang="pl-PL" sz="2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271791" y="6299088"/>
            <a:ext cx="402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D. Nita-Garbiec / UM w Gliwicach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32" y="475583"/>
            <a:ext cx="1504967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5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D0D47398-DC49-4939-8932-F208188B7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15" y="1656951"/>
            <a:ext cx="7260386" cy="520104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60517C5-A1AE-4E35-8F16-6694ABC6C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844969" y="607469"/>
            <a:ext cx="12434961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0CB655-378E-44C1-83D2-6F7DABDD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92" y="1916198"/>
            <a:ext cx="4884137" cy="4786313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19 stycznia, wraz z licznie </a:t>
            </a:r>
            <a:br>
              <a:rPr lang="pl-PL" dirty="0"/>
            </a:br>
            <a:r>
              <a:rPr lang="pl-PL" dirty="0"/>
              <a:t>przybyłymi delegacjami zagranicznymi i mieszkańcami Gliwic, </a:t>
            </a:r>
            <a:r>
              <a:rPr lang="pl-PL" b="1" dirty="0">
                <a:solidFill>
                  <a:srgbClr val="4C9600"/>
                </a:solidFill>
              </a:rPr>
              <a:t>uczciliśmy pamięć osób, które straciły życie podczas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tzw. Marszu Śmierci</a:t>
            </a:r>
            <a:r>
              <a:rPr lang="pl-PL" dirty="0"/>
              <a:t>. </a:t>
            </a:r>
            <a:br>
              <a:rPr lang="pl-PL" dirty="0"/>
            </a:br>
            <a:r>
              <a:rPr lang="pl-PL" dirty="0"/>
              <a:t>W 1945 r. przeszedł on m.in. </a:t>
            </a:r>
            <a:br>
              <a:rPr lang="pl-PL" dirty="0"/>
            </a:br>
            <a:r>
              <a:rPr lang="pl-PL" dirty="0"/>
              <a:t>ulicami Bojkowa. </a:t>
            </a:r>
          </a:p>
          <a:p>
            <a:r>
              <a:rPr lang="pl-PL" dirty="0"/>
              <a:t>W ciągu dnia na terenie </a:t>
            </a:r>
            <a:br>
              <a:rPr lang="pl-PL" dirty="0"/>
            </a:br>
            <a:r>
              <a:rPr lang="pl-PL" dirty="0"/>
              <a:t>dzielnicy odbywały się oficjalne uroczystości, a ich zwieńczeniem </a:t>
            </a:r>
            <a:br>
              <a:rPr lang="pl-PL" dirty="0"/>
            </a:br>
            <a:r>
              <a:rPr lang="pl-PL" dirty="0"/>
              <a:t>był </a:t>
            </a:r>
            <a:r>
              <a:rPr lang="pl-PL" b="1" dirty="0">
                <a:solidFill>
                  <a:srgbClr val="4C9600"/>
                </a:solidFill>
              </a:rPr>
              <a:t>Marsz Pokoju</a:t>
            </a:r>
            <a:r>
              <a:rPr lang="pl-PL" dirty="0"/>
              <a:t>. W ciszy przeszliśmy przebiegający </a:t>
            </a:r>
            <a:br>
              <a:rPr lang="pl-PL" dirty="0"/>
            </a:br>
            <a:r>
              <a:rPr lang="pl-PL" dirty="0"/>
              <a:t>ulicami Bojkowa fragment trasy, </a:t>
            </a:r>
            <a:br>
              <a:rPr lang="pl-PL" dirty="0"/>
            </a:br>
            <a:r>
              <a:rPr lang="pl-PL" dirty="0"/>
              <a:t>którą naziści prowadzili więźniów obozu koncentracyjnego </a:t>
            </a:r>
            <a:br>
              <a:rPr lang="pl-PL" dirty="0"/>
            </a:br>
            <a:r>
              <a:rPr lang="pl-PL" dirty="0"/>
              <a:t>Auschwitz-Birkenau.</a:t>
            </a:r>
          </a:p>
          <a:p>
            <a:endParaRPr lang="pl-PL" sz="22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3998943" y="873432"/>
            <a:ext cx="2632056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291455" y="870685"/>
            <a:ext cx="7414976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000" b="1" dirty="0">
                <a:solidFill>
                  <a:srgbClr val="134191"/>
                </a:solidFill>
                <a:latin typeface="+mn-lt"/>
              </a:rPr>
              <a:t>Upamiętniliśmy ofiary   </a:t>
            </a:r>
            <a:r>
              <a:rPr lang="pl-PL" sz="3000" b="1" dirty="0">
                <a:solidFill>
                  <a:schemeClr val="bg1"/>
                </a:solidFill>
                <a:latin typeface="+mn-lt"/>
              </a:rPr>
              <a:t>Marszu Śmierci</a:t>
            </a:r>
            <a:endParaRPr lang="pl-PL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761" y="468874"/>
            <a:ext cx="1504967" cy="1512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6400523" y="6250626"/>
            <a:ext cx="402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D. Nita-Garbiec / UM w Gliwicach</a:t>
            </a:r>
          </a:p>
        </p:txBody>
      </p:sp>
    </p:spTree>
    <p:extLst>
      <p:ext uri="{BB962C8B-B14F-4D97-AF65-F5344CB8AC3E}">
        <p14:creationId xmlns:p14="http://schemas.microsoft.com/office/powerpoint/2010/main" val="285205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161C3A7-27C8-4A15-8F2E-16EC7CE32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1912"/>
            <a:ext cx="6945550" cy="521608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D0D6209-82E2-4DC5-806E-211F77BE7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602569"/>
            <a:ext cx="12434961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0CB655-378E-44C1-83D2-6F7DABDD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3695" y="1732885"/>
            <a:ext cx="4884137" cy="5125116"/>
          </a:xfrm>
        </p:spPr>
        <p:txBody>
          <a:bodyPr>
            <a:normAutofit fontScale="92500" lnSpcReduction="10000"/>
          </a:bodyPr>
          <a:lstStyle/>
          <a:p>
            <a:r>
              <a:rPr lang="pl-PL" sz="2600" dirty="0"/>
              <a:t>W 2025 roku obchodzimy </a:t>
            </a:r>
            <a:br>
              <a:rPr lang="pl-PL" sz="2600" dirty="0"/>
            </a:br>
            <a:r>
              <a:rPr lang="pl-PL" sz="2600" b="1" dirty="0">
                <a:solidFill>
                  <a:srgbClr val="4C9600"/>
                </a:solidFill>
              </a:rPr>
              <a:t>80. rocznicę Tragedii Górnośląskiej</a:t>
            </a:r>
            <a:r>
              <a:rPr lang="pl-PL" sz="2600" dirty="0"/>
              <a:t>. Na pamiątkę dramatycznych wydarzeń z 1945 roku i w hołdzie ich ofiarom w różnych częściach Gliwic odbywają się </a:t>
            </a:r>
            <a:br>
              <a:rPr lang="pl-PL" sz="2600" dirty="0"/>
            </a:br>
            <a:r>
              <a:rPr lang="pl-PL" sz="2600" dirty="0"/>
              <a:t>pamiątkowe uroczystości. </a:t>
            </a:r>
          </a:p>
          <a:p>
            <a:r>
              <a:rPr lang="pl-PL" sz="2600" dirty="0"/>
              <a:t>Z tej okazji symboliczne wiązanki złożyłam pod pomnikiem Gliwiczanom Ofiarom Wojen </a:t>
            </a:r>
            <a:br>
              <a:rPr lang="pl-PL" sz="2600" dirty="0"/>
            </a:br>
            <a:r>
              <a:rPr lang="pl-PL" sz="2600" dirty="0"/>
              <a:t>i Totalitaryzmu oraz pod </a:t>
            </a:r>
            <a:br>
              <a:rPr lang="pl-PL" sz="2600" dirty="0"/>
            </a:br>
            <a:r>
              <a:rPr lang="pl-PL" sz="2600" dirty="0"/>
              <a:t>pomnikiem ofiar w Ostropie. </a:t>
            </a:r>
            <a:br>
              <a:rPr lang="pl-PL" sz="2600" dirty="0"/>
            </a:br>
            <a:r>
              <a:rPr lang="pl-PL" sz="2600" b="1" dirty="0">
                <a:solidFill>
                  <a:srgbClr val="4C9600"/>
                </a:solidFill>
              </a:rPr>
              <a:t>W hołdzie ofiarom tragedii </a:t>
            </a:r>
            <a:br>
              <a:rPr lang="pl-PL" sz="2600" b="1" dirty="0">
                <a:solidFill>
                  <a:srgbClr val="4C9600"/>
                </a:solidFill>
              </a:rPr>
            </a:br>
            <a:r>
              <a:rPr lang="pl-PL" sz="2600" b="1" dirty="0">
                <a:solidFill>
                  <a:srgbClr val="4C9600"/>
                </a:solidFill>
              </a:rPr>
              <a:t>Muzeum w Gliwicach przygotowało również nową wystawę czasową</a:t>
            </a:r>
            <a:r>
              <a:rPr lang="pl-PL" sz="2600" dirty="0"/>
              <a:t>.</a:t>
            </a:r>
          </a:p>
          <a:p>
            <a:pPr marL="0" indent="0">
              <a:buNone/>
            </a:pPr>
            <a:endParaRPr lang="pl-PL" sz="22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373641" y="832448"/>
            <a:ext cx="2565738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321155" y="797570"/>
            <a:ext cx="5682343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rgbClr val="134191"/>
                </a:solidFill>
                <a:latin typeface="+mn-lt"/>
              </a:rPr>
              <a:t>  </a:t>
            </a:r>
            <a:r>
              <a:rPr lang="pl-PL" sz="3600" b="1" dirty="0">
                <a:solidFill>
                  <a:schemeClr val="bg1"/>
                </a:solidFill>
                <a:latin typeface="+mn-lt"/>
              </a:rPr>
              <a:t>Pamiętamy</a:t>
            </a:r>
            <a:r>
              <a:rPr lang="pl-PL" sz="3600" b="1" dirty="0">
                <a:solidFill>
                  <a:srgbClr val="134191"/>
                </a:solidFill>
                <a:latin typeface="+mn-lt"/>
              </a:rPr>
              <a:t>   o Tragedii</a:t>
            </a:r>
            <a:endParaRPr lang="pl-PL" sz="3600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38" y="468874"/>
            <a:ext cx="1504967" cy="1512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3247099" y="6318752"/>
            <a:ext cx="215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Buksa / UM w Gliwicach</a:t>
            </a:r>
          </a:p>
        </p:txBody>
      </p:sp>
    </p:spTree>
    <p:extLst>
      <p:ext uri="{BB962C8B-B14F-4D97-AF65-F5344CB8AC3E}">
        <p14:creationId xmlns:p14="http://schemas.microsoft.com/office/powerpoint/2010/main" val="1634564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11B238F-FD2A-4728-BE6F-91125EE01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68" y="1534187"/>
            <a:ext cx="7431933" cy="532381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7337599-8D12-4368-A415-8132BC4DF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566110" y="490738"/>
            <a:ext cx="12434961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105868-0FE5-4C6F-92EC-003A0F77F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31" y="2367064"/>
            <a:ext cx="4765895" cy="3749675"/>
          </a:xfrm>
        </p:spPr>
        <p:txBody>
          <a:bodyPr/>
          <a:lstStyle/>
          <a:p>
            <a:r>
              <a:rPr lang="pl-PL" b="1" dirty="0">
                <a:solidFill>
                  <a:srgbClr val="4C9600"/>
                </a:solidFill>
              </a:rPr>
              <a:t>Wyborom do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Rad Dzielnic </a:t>
            </a:r>
            <a:r>
              <a:rPr lang="pl-PL" dirty="0"/>
              <a:t>poświęcone zostało otwarte </a:t>
            </a:r>
            <a:br>
              <a:rPr lang="pl-PL" dirty="0"/>
            </a:br>
            <a:r>
              <a:rPr lang="pl-PL" dirty="0"/>
              <a:t>spotkanie, zorganizowane </a:t>
            </a:r>
            <a:br>
              <a:rPr lang="pl-PL" dirty="0"/>
            </a:br>
            <a:r>
              <a:rPr lang="pl-PL" dirty="0"/>
              <a:t>w </a:t>
            </a:r>
            <a:r>
              <a:rPr lang="pl-PL" b="1" dirty="0">
                <a:solidFill>
                  <a:srgbClr val="4C9600"/>
                </a:solidFill>
              </a:rPr>
              <a:t>kawiarence </a:t>
            </a:r>
            <a:br>
              <a:rPr lang="pl-PL" b="1" dirty="0">
                <a:solidFill>
                  <a:srgbClr val="4C9600"/>
                </a:solidFill>
              </a:rPr>
            </a:br>
            <a:r>
              <a:rPr lang="pl-PL" b="1" dirty="0">
                <a:solidFill>
                  <a:srgbClr val="4C9600"/>
                </a:solidFill>
              </a:rPr>
              <a:t>obywatelskiej</a:t>
            </a:r>
            <a:r>
              <a:rPr lang="pl-PL" dirty="0"/>
              <a:t>. Uczestniczyłam w nim </a:t>
            </a:r>
            <a:br>
              <a:rPr lang="pl-PL" dirty="0"/>
            </a:br>
            <a:r>
              <a:rPr lang="pl-PL" dirty="0"/>
              <a:t>wraz z moim zastępcą Łukaszem Gorczyńskim.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60B000D-5C39-49D5-8803-0E3ACDC07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62" y="365125"/>
            <a:ext cx="1504967" cy="1512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F2CDFBC-B66F-4AA6-A6B1-EAAFF3ACFD1D}"/>
              </a:ext>
            </a:extLst>
          </p:cNvPr>
          <p:cNvSpPr/>
          <p:nvPr/>
        </p:nvSpPr>
        <p:spPr>
          <a:xfrm>
            <a:off x="630683" y="1201887"/>
            <a:ext cx="2932593" cy="755363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1F2E445-AA7E-4361-94B9-46BC8F99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07" y="565046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b="1" dirty="0">
                <a:solidFill>
                  <a:srgbClr val="134191"/>
                </a:solidFill>
                <a:latin typeface="+mn-lt"/>
              </a:rPr>
              <a:t>W kawiarence </a:t>
            </a:r>
            <a:br>
              <a:rPr lang="pl-PL" b="1" dirty="0">
                <a:solidFill>
                  <a:srgbClr val="134191"/>
                </a:solidFill>
                <a:latin typeface="+mn-lt"/>
              </a:rPr>
            </a:br>
            <a:r>
              <a:rPr lang="pl-PL" b="1" dirty="0">
                <a:solidFill>
                  <a:srgbClr val="134191"/>
                </a:solidFill>
                <a:latin typeface="+mn-lt"/>
              </a:rPr>
              <a:t> </a:t>
            </a:r>
            <a:r>
              <a:rPr lang="pl-PL" b="1" dirty="0">
                <a:solidFill>
                  <a:schemeClr val="bg1"/>
                </a:solidFill>
                <a:latin typeface="+mn-lt"/>
              </a:rPr>
              <a:t>o wyborach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1304483-28E2-4628-AED9-084554C8C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F9482312-3EE1-4069-9FB9-0408CBA18D49}"/>
              </a:ext>
            </a:extLst>
          </p:cNvPr>
          <p:cNvSpPr/>
          <p:nvPr/>
        </p:nvSpPr>
        <p:spPr>
          <a:xfrm>
            <a:off x="6736062" y="6292954"/>
            <a:ext cx="3440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UM Gliwice</a:t>
            </a:r>
          </a:p>
        </p:txBody>
      </p:sp>
    </p:spTree>
    <p:extLst>
      <p:ext uri="{BB962C8B-B14F-4D97-AF65-F5344CB8AC3E}">
        <p14:creationId xmlns:p14="http://schemas.microsoft.com/office/powerpoint/2010/main" val="1716800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F200E6C-C4B2-4306-A307-DCD0E7C97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62" y="1115486"/>
            <a:ext cx="7013525" cy="562101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3CD8EB1-177C-4ED0-B65E-15B6336D18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777116" y="116877"/>
            <a:ext cx="12434961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86CFFA-716B-436E-B8FC-F27C698F6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154" y="1897414"/>
            <a:ext cx="4421208" cy="4522841"/>
          </a:xfrm>
        </p:spPr>
        <p:txBody>
          <a:bodyPr>
            <a:normAutofit fontScale="85000" lnSpcReduction="20000"/>
          </a:bodyPr>
          <a:lstStyle/>
          <a:p>
            <a:r>
              <a:rPr lang="pl-PL" sz="2700" dirty="0"/>
              <a:t>Wspólnie z Wydziałem </a:t>
            </a:r>
            <a:br>
              <a:rPr lang="pl-PL" sz="2700" dirty="0"/>
            </a:br>
            <a:r>
              <a:rPr lang="pl-PL" sz="2700" dirty="0"/>
              <a:t>Ruchu Drogowego </a:t>
            </a:r>
            <a:br>
              <a:rPr lang="pl-PL" sz="2700" dirty="0"/>
            </a:br>
            <a:r>
              <a:rPr lang="pl-PL" sz="2700" dirty="0"/>
              <a:t>Komendy Wojewódzkiej </a:t>
            </a:r>
            <a:br>
              <a:rPr lang="pl-PL" sz="2700" dirty="0"/>
            </a:br>
            <a:r>
              <a:rPr lang="pl-PL" sz="2700" dirty="0"/>
              <a:t>Policji w Katowicach, </a:t>
            </a:r>
            <a:br>
              <a:rPr lang="pl-PL" sz="2700" dirty="0"/>
            </a:br>
            <a:r>
              <a:rPr lang="pl-PL" sz="2700" dirty="0"/>
              <a:t>Urzędem Wojewódzkim </a:t>
            </a:r>
            <a:br>
              <a:rPr lang="pl-PL" sz="2700" dirty="0"/>
            </a:br>
            <a:r>
              <a:rPr lang="pl-PL" sz="2700" dirty="0"/>
              <a:t>i Urzędem Marszałkowskim Województwa Śląskiego </a:t>
            </a:r>
            <a:r>
              <a:rPr lang="pl-PL" sz="2700" b="1" dirty="0">
                <a:solidFill>
                  <a:srgbClr val="4C9600"/>
                </a:solidFill>
              </a:rPr>
              <a:t>zorganizowaliśmy </a:t>
            </a:r>
            <a:br>
              <a:rPr lang="pl-PL" sz="2700" b="1" dirty="0">
                <a:solidFill>
                  <a:srgbClr val="4C9600"/>
                </a:solidFill>
              </a:rPr>
            </a:br>
            <a:r>
              <a:rPr lang="pl-PL" sz="2700" b="1" dirty="0">
                <a:solidFill>
                  <a:srgbClr val="4C9600"/>
                </a:solidFill>
              </a:rPr>
              <a:t>spotkanie dla gliwickich seniorów</a:t>
            </a:r>
            <a:r>
              <a:rPr lang="pl-PL" sz="2700" dirty="0"/>
              <a:t> „Nastrojowo </a:t>
            </a:r>
            <a:br>
              <a:rPr lang="pl-PL" sz="2700" dirty="0"/>
            </a:br>
            <a:r>
              <a:rPr lang="pl-PL" sz="2700" dirty="0"/>
              <a:t>i świątecznie – śląska drogówka </a:t>
            </a:r>
            <a:br>
              <a:rPr lang="pl-PL" sz="2700" dirty="0"/>
            </a:br>
            <a:r>
              <a:rPr lang="pl-PL" sz="2700" dirty="0"/>
              <a:t>z Mirkiem Szołtyskiem”. </a:t>
            </a:r>
          </a:p>
          <a:p>
            <a:r>
              <a:rPr lang="pl-PL" sz="2700" dirty="0"/>
              <a:t>Podczas wieczoru w Kinie Amok czekała na nich solidna dawka przydatnej wiedzy </a:t>
            </a:r>
            <a:br>
              <a:rPr lang="pl-PL" sz="2700" dirty="0"/>
            </a:br>
            <a:r>
              <a:rPr lang="pl-PL" sz="2700" dirty="0"/>
              <a:t>z zakresu bezpieczeństwa </a:t>
            </a:r>
            <a:br>
              <a:rPr lang="pl-PL" sz="2700" dirty="0"/>
            </a:br>
            <a:r>
              <a:rPr lang="pl-PL" sz="2700" dirty="0"/>
              <a:t>oraz moc muzycznych wrażeń. </a:t>
            </a:r>
          </a:p>
          <a:p>
            <a:endParaRPr lang="pl-PL" sz="24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45" y="519679"/>
            <a:ext cx="1504967" cy="1512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534155" y="785737"/>
            <a:ext cx="5487802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534154" y="769195"/>
            <a:ext cx="5986389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rgbClr val="134191"/>
                </a:solidFill>
                <a:latin typeface="+mn-lt"/>
              </a:rPr>
              <a:t>  </a:t>
            </a:r>
            <a:r>
              <a:rPr lang="pl-PL" sz="3600" b="1" dirty="0">
                <a:solidFill>
                  <a:schemeClr val="bg1"/>
                </a:solidFill>
                <a:latin typeface="+mn-lt"/>
              </a:rPr>
              <a:t>Muzycznie i z przesłaniem</a:t>
            </a:r>
            <a:endParaRPr lang="pl-PL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9720321" y="6199821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B. </a:t>
            </a:r>
            <a:r>
              <a:rPr lang="pl-PL" sz="1200" dirty="0" err="1">
                <a:solidFill>
                  <a:schemeClr val="bg1"/>
                </a:solidFill>
              </a:rPr>
              <a:t>Bujar</a:t>
            </a:r>
            <a:r>
              <a:rPr lang="pl-PL" sz="1200" dirty="0">
                <a:solidFill>
                  <a:schemeClr val="bg1"/>
                </a:solidFill>
              </a:rPr>
              <a:t> / UM w Gliwicach</a:t>
            </a:r>
          </a:p>
        </p:txBody>
      </p:sp>
    </p:spTree>
    <p:extLst>
      <p:ext uri="{BB962C8B-B14F-4D97-AF65-F5344CB8AC3E}">
        <p14:creationId xmlns:p14="http://schemas.microsoft.com/office/powerpoint/2010/main" val="3925219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99F9212-D1E6-49A3-82CE-83DC49C60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210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4099</TotalTime>
  <Words>2021</Words>
  <Application>Microsoft Office PowerPoint</Application>
  <PresentationFormat>Panoramiczny</PresentationFormat>
  <Paragraphs>151</Paragraphs>
  <Slides>36</Slides>
  <Notes>35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Ubuntu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kawiarence   o wyborach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Seniorzy  dla seniorów</vt:lpstr>
      <vt:lpstr>Prezentacja programu PowerPoint</vt:lpstr>
      <vt:lpstr>Prezentacja programu PowerPoint</vt:lpstr>
      <vt:lpstr>Zgodnie  z tradycją</vt:lpstr>
      <vt:lpstr>Rekordowy finał WOŚP</vt:lpstr>
      <vt:lpstr>Prawosfera   dla nastolatków</vt:lpstr>
      <vt:lpstr>Gminny   Program Rewitalizacji</vt:lpstr>
      <vt:lpstr>Powstaną   nowe parkingi</vt:lpstr>
      <vt:lpstr>Prezentacja programu PowerPoint</vt:lpstr>
      <vt:lpstr>Oliwia   na medal!</vt:lpstr>
      <vt:lpstr>Nocne   zmagania pływaków</vt:lpstr>
      <vt:lpstr>Prezentacja programu PowerPoint</vt:lpstr>
      <vt:lpstr>Muzyczny jubileusz</vt:lpstr>
      <vt:lpstr>Prezentacja programu PowerPoint</vt:lpstr>
      <vt:lpstr>Prezentacja programu PowerPoint</vt:lpstr>
      <vt:lpstr>Prezentacja programu PowerPoint</vt:lpstr>
      <vt:lpstr>Psiaki w nowych boksach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Szlachta Aleksandra</dc:creator>
  <cp:lastModifiedBy>Paliczka Katarzyna (zablokowane przeniesienie)</cp:lastModifiedBy>
  <cp:revision>260</cp:revision>
  <cp:lastPrinted>2025-02-04T11:59:10Z</cp:lastPrinted>
  <dcterms:created xsi:type="dcterms:W3CDTF">2024-08-19T07:29:44Z</dcterms:created>
  <dcterms:modified xsi:type="dcterms:W3CDTF">2025-02-04T12:12:52Z</dcterms:modified>
</cp:coreProperties>
</file>